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45"/>
  </p:notesMasterIdLst>
  <p:sldIdLst>
    <p:sldId id="283" r:id="rId3"/>
    <p:sldId id="282" r:id="rId4"/>
    <p:sldId id="322" r:id="rId5"/>
    <p:sldId id="258" r:id="rId6"/>
    <p:sldId id="323" r:id="rId7"/>
    <p:sldId id="284" r:id="rId8"/>
    <p:sldId id="325" r:id="rId9"/>
    <p:sldId id="285" r:id="rId10"/>
    <p:sldId id="288" r:id="rId11"/>
    <p:sldId id="326" r:id="rId12"/>
    <p:sldId id="321" r:id="rId13"/>
    <p:sldId id="327" r:id="rId14"/>
    <p:sldId id="328" r:id="rId15"/>
    <p:sldId id="287" r:id="rId16"/>
    <p:sldId id="329" r:id="rId17"/>
    <p:sldId id="332" r:id="rId18"/>
    <p:sldId id="330" r:id="rId19"/>
    <p:sldId id="335" r:id="rId20"/>
    <p:sldId id="337" r:id="rId21"/>
    <p:sldId id="331" r:id="rId22"/>
    <p:sldId id="336" r:id="rId23"/>
    <p:sldId id="338" r:id="rId24"/>
    <p:sldId id="340" r:id="rId25"/>
    <p:sldId id="343" r:id="rId26"/>
    <p:sldId id="344" r:id="rId27"/>
    <p:sldId id="345" r:id="rId28"/>
    <p:sldId id="341" r:id="rId29"/>
    <p:sldId id="342" r:id="rId30"/>
    <p:sldId id="347" r:id="rId31"/>
    <p:sldId id="346" r:id="rId32"/>
    <p:sldId id="348" r:id="rId33"/>
    <p:sldId id="349" r:id="rId34"/>
    <p:sldId id="350" r:id="rId35"/>
    <p:sldId id="351" r:id="rId36"/>
    <p:sldId id="352" r:id="rId37"/>
    <p:sldId id="355" r:id="rId38"/>
    <p:sldId id="356" r:id="rId39"/>
    <p:sldId id="357" r:id="rId40"/>
    <p:sldId id="358" r:id="rId41"/>
    <p:sldId id="339" r:id="rId42"/>
    <p:sldId id="354" r:id="rId43"/>
    <p:sldId id="334" r:id="rId4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6B"/>
    <a:srgbClr val="DAF2FF"/>
    <a:srgbClr val="035BAD"/>
    <a:srgbClr val="C14F88"/>
    <a:srgbClr val="2D89CB"/>
    <a:srgbClr val="FF4700"/>
    <a:srgbClr val="F2F2F2"/>
    <a:srgbClr val="D9371D"/>
    <a:srgbClr val="08459C"/>
    <a:srgbClr val="249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F705C-569F-584F-A46A-96AB0E785266}" v="948" dt="2019-09-08T17:08:26.9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6531"/>
  </p:normalViewPr>
  <p:slideViewPr>
    <p:cSldViewPr snapToGrid="0" snapToObjects="1">
      <p:cViewPr varScale="1">
        <p:scale>
          <a:sx n="147" d="100"/>
          <a:sy n="147" d="100"/>
        </p:scale>
        <p:origin x="10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7BB99-8E6F-244B-B613-8C7940A90FC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75FF-14E7-2E43-B655-ED978370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Gentle introduction to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69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1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31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54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4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4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51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elements like </a:t>
            </a:r>
            <a:r>
              <a:rPr lang="en-US" dirty="0" err="1"/>
              <a:t>Hearde</a:t>
            </a:r>
            <a:r>
              <a:rPr lang="en-US" dirty="0"/>
              <a:t>, Footer, Nav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54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1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1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5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 step forms, errors in form,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9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 alt text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Invalid 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Img</a:t>
            </a:r>
            <a:r>
              <a:rPr lang="en-US" dirty="0"/>
              <a:t> SRC is announced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SEO, and shown when the image fails to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5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 is removed from view when typing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look like text has been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8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components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What ARIA does not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make elements keyboard focusable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automatically provide keyboard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14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3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&lt;p&gt; tag indicates that the enclosed text is a paragraph. </a:t>
            </a:r>
          </a:p>
          <a:p>
            <a:r>
              <a:rPr lang="en-US" dirty="0"/>
              <a:t>This is both semantic and presentational because people know what paragraphs are and browsers know how to display them</a:t>
            </a:r>
          </a:p>
          <a:p>
            <a:endParaRPr lang="en-US" dirty="0"/>
          </a:p>
          <a:p>
            <a:r>
              <a:rPr lang="en-US" dirty="0"/>
              <a:t>tags like &lt;b&gt; and &lt;</a:t>
            </a:r>
            <a:r>
              <a:rPr lang="en-US" dirty="0" err="1"/>
              <a:t>i</a:t>
            </a:r>
            <a:r>
              <a:rPr lang="en-US" dirty="0"/>
              <a:t>&gt; are not semantic, because they define only how the text should look (bold or italic) and do not provide any additional meaning to the markup.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06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00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1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more like &lt;p&gt; &lt;figure&gt;. &lt;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blockquote&gt; 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8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4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Content-Security-Policy 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75FF-14E7-2E43-B655-ED97837009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9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0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54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6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0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60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6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79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8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6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0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5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5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4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C94D-0F08-E24F-9B6F-B061E2A88D5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84966-0150-3946-B38B-8AF852E9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2F03-9A2D-1F4E-BE35-954CDFF91FA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C375-C2DC-F147-8FE8-9FFBBB6D3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1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depen.io/wvegteren/pen/oNvovbV?editors=1000" TargetMode="Externa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odepen.io/wvegteren/pen/eYOGBzj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anius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3.org/TR/wai-aria-1.1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56E44-71CF-D944-8645-673E5711BA9D}"/>
              </a:ext>
            </a:extLst>
          </p:cNvPr>
          <p:cNvGrpSpPr/>
          <p:nvPr/>
        </p:nvGrpSpPr>
        <p:grpSpPr>
          <a:xfrm>
            <a:off x="2589404" y="2129614"/>
            <a:ext cx="6597126" cy="2671711"/>
            <a:chOff x="2589404" y="781580"/>
            <a:chExt cx="6597126" cy="2671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A72AB4-F1E9-0445-992F-1F571DDDB520}"/>
                </a:ext>
              </a:extLst>
            </p:cNvPr>
            <p:cNvGrpSpPr/>
            <p:nvPr/>
          </p:nvGrpSpPr>
          <p:grpSpPr>
            <a:xfrm>
              <a:off x="2589404" y="781580"/>
              <a:ext cx="6559912" cy="2671711"/>
              <a:chOff x="2482488" y="2164286"/>
              <a:chExt cx="6559912" cy="2671711"/>
            </a:xfrm>
          </p:grpSpPr>
          <p:pic>
            <p:nvPicPr>
              <p:cNvPr id="3" name="Picture 2" descr="banner.png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3296" r="3582"/>
              <a:stretch/>
            </p:blipFill>
            <p:spPr>
              <a:xfrm>
                <a:off x="3182112" y="2164286"/>
                <a:ext cx="5860288" cy="2671711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15B7B1-5D40-C043-9AAD-2297DAB48788}"/>
                  </a:ext>
                </a:extLst>
              </p:cNvPr>
              <p:cNvSpPr/>
              <p:nvPr/>
            </p:nvSpPr>
            <p:spPr>
              <a:xfrm>
                <a:off x="2482488" y="3211505"/>
                <a:ext cx="1115568" cy="1333695"/>
              </a:xfrm>
              <a:prstGeom prst="rect">
                <a:avLst/>
              </a:prstGeom>
              <a:solidFill>
                <a:srgbClr val="DAF2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9E4FC9-D6CB-2F4C-A99F-0DA3E08B7974}"/>
                </a:ext>
              </a:extLst>
            </p:cNvPr>
            <p:cNvSpPr/>
            <p:nvPr/>
          </p:nvSpPr>
          <p:spPr>
            <a:xfrm>
              <a:off x="8835931" y="1787175"/>
              <a:ext cx="350599" cy="1375319"/>
            </a:xfrm>
            <a:prstGeom prst="rect">
              <a:avLst/>
            </a:prstGeom>
            <a:solidFill>
              <a:srgbClr val="DAF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21579" y="45699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6771" y="307503"/>
            <a:ext cx="7772400" cy="764843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Frontend Class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0BE66-561D-6844-A5AE-75C082B6A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091" y="3162524"/>
            <a:ext cx="1254028" cy="1254028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C20C6-29FE-6B4E-83A7-F93E1FC9E4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303" y="3365415"/>
            <a:ext cx="950129" cy="950129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HTML5_logo.png">
            <a:extLst>
              <a:ext uri="{FF2B5EF4-FFF2-40B4-BE49-F238E27FC236}">
                <a16:creationId xmlns:a16="http://schemas.microsoft.com/office/drawing/2014/main" id="{5169243F-8D01-AB4B-B803-F5440FC2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63" y="3264409"/>
            <a:ext cx="1216203" cy="105113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Picture 10" descr="css3.png">
            <a:extLst>
              <a:ext uri="{FF2B5EF4-FFF2-40B4-BE49-F238E27FC236}">
                <a16:creationId xmlns:a16="http://schemas.microsoft.com/office/drawing/2014/main" id="{15310451-ADE9-B942-8029-AB6CCEE468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420"/>
          <a:stretch/>
        </p:blipFill>
        <p:spPr>
          <a:xfrm>
            <a:off x="1014984" y="3348365"/>
            <a:ext cx="1413361" cy="1068216"/>
          </a:xfrm>
          <a:prstGeom prst="rect">
            <a:avLst/>
          </a:prstGeom>
          <a:ln>
            <a:noFill/>
          </a:ln>
          <a:effectLst>
            <a:outerShdw blurRad="12700" dist="254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20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HTML tags (subset)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DFEB9-C082-4F4F-A4CD-905ADA14C0A3}"/>
              </a:ext>
            </a:extLst>
          </p:cNvPr>
          <p:cNvSpPr txBox="1"/>
          <p:nvPr/>
        </p:nvSpPr>
        <p:spPr>
          <a:xfrm>
            <a:off x="472716" y="1860625"/>
            <a:ext cx="215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&lt;h1&gt; … &lt;h6&gt;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C80A51-132C-2E4F-9DBB-DE50EFC9B971}"/>
              </a:ext>
            </a:extLst>
          </p:cNvPr>
          <p:cNvSpPr txBox="1"/>
          <p:nvPr/>
        </p:nvSpPr>
        <p:spPr>
          <a:xfrm>
            <a:off x="472716" y="4175575"/>
            <a:ext cx="2690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&lt;ul&gt; 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ol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&lt;li&gt;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851B86-BDCD-E54E-B203-51F0D324AAA5}"/>
              </a:ext>
            </a:extLst>
          </p:cNvPr>
          <p:cNvSpPr txBox="1"/>
          <p:nvPr/>
        </p:nvSpPr>
        <p:spPr>
          <a:xfrm>
            <a:off x="472716" y="1088975"/>
            <a:ext cx="350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&lt;div&gt; &lt;span&gt; &lt;p&gt;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16C660-B629-5544-86F2-D22A8EF6E34C}"/>
              </a:ext>
            </a:extLst>
          </p:cNvPr>
          <p:cNvSpPr txBox="1"/>
          <p:nvPr/>
        </p:nvSpPr>
        <p:spPr>
          <a:xfrm>
            <a:off x="4928823" y="3403925"/>
            <a:ext cx="405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&lt;table&gt; 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th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&lt;tr&gt; &lt;td&gt;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D0D699-51B1-FB4F-A0CC-4498E62C0B64}"/>
              </a:ext>
            </a:extLst>
          </p:cNvPr>
          <p:cNvSpPr txBox="1"/>
          <p:nvPr/>
        </p:nvSpPr>
        <p:spPr>
          <a:xfrm>
            <a:off x="472716" y="3403925"/>
            <a:ext cx="17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br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hr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C45DFC-B626-484D-B0AB-842154706F37}"/>
              </a:ext>
            </a:extLst>
          </p:cNvPr>
          <p:cNvSpPr txBox="1"/>
          <p:nvPr/>
        </p:nvSpPr>
        <p:spPr>
          <a:xfrm>
            <a:off x="472716" y="2632275"/>
            <a:ext cx="531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&lt;b&gt; 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i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&lt;u&gt; 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em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&lt;strike&gt;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3A3238-1B7B-9142-992D-665D9E38527B}"/>
              </a:ext>
            </a:extLst>
          </p:cNvPr>
          <p:cNvSpPr txBox="1"/>
          <p:nvPr/>
        </p:nvSpPr>
        <p:spPr>
          <a:xfrm>
            <a:off x="4928823" y="1865913"/>
            <a:ext cx="37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</a:t>
            </a:r>
            <a:r>
              <a:rPr lang="en-US" sz="2000" dirty="0" err="1">
                <a:solidFill>
                  <a:srgbClr val="03006B"/>
                </a:solidFill>
                <a:latin typeface="Courier" pitchFamily="2" charset="0"/>
              </a:rPr>
              <a:t>img</a:t>
            </a:r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&gt; &lt;video&gt; &lt;audio&gt;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D68CA1-E59E-D94E-A6BB-233BF64B4ACA}"/>
              </a:ext>
            </a:extLst>
          </p:cNvPr>
          <p:cNvSpPr txBox="1"/>
          <p:nvPr/>
        </p:nvSpPr>
        <p:spPr>
          <a:xfrm>
            <a:off x="4928823" y="2631926"/>
            <a:ext cx="385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&lt;form&gt; &lt;input type=“…”&gt;	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1E7E70-C8F9-E94E-93CA-C20A7CDBEEBC}"/>
              </a:ext>
            </a:extLst>
          </p:cNvPr>
          <p:cNvSpPr txBox="1"/>
          <p:nvPr/>
        </p:nvSpPr>
        <p:spPr>
          <a:xfrm>
            <a:off x="4928823" y="1088975"/>
            <a:ext cx="301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006B"/>
                </a:solidFill>
                <a:latin typeface="Courier" pitchFamily="2" charset="0"/>
              </a:rPr>
              <a:t>&lt;a&gt;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CA1825-F9C3-9248-8249-D100A6E4E880}"/>
              </a:ext>
            </a:extLst>
          </p:cNvPr>
          <p:cNvCxnSpPr/>
          <p:nvPr/>
        </p:nvCxnSpPr>
        <p:spPr>
          <a:xfrm flipH="1">
            <a:off x="4581427" y="1088975"/>
            <a:ext cx="15516" cy="3486710"/>
          </a:xfrm>
          <a:prstGeom prst="line">
            <a:avLst/>
          </a:prstGeom>
          <a:ln w="12700">
            <a:solidFill>
              <a:srgbClr val="03006B">
                <a:alpha val="34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2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Let’s code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E3AEF3-40F3-6145-AE46-8401AC399B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64" y="1933428"/>
            <a:ext cx="935449" cy="1247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11CC3E-BA29-B345-BF21-ED9C8D42630B}"/>
              </a:ext>
            </a:extLst>
          </p:cNvPr>
          <p:cNvSpPr/>
          <p:nvPr/>
        </p:nvSpPr>
        <p:spPr>
          <a:xfrm>
            <a:off x="2521670" y="2387084"/>
            <a:ext cx="5979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codepen.io</a:t>
            </a:r>
            <a:r>
              <a:rPr lang="en-US" dirty="0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wvegteren</a:t>
            </a:r>
            <a:r>
              <a:rPr lang="en-US" dirty="0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/pen/</a:t>
            </a:r>
            <a:r>
              <a:rPr lang="en-US" dirty="0" err="1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oNvovbV?editors</a:t>
            </a:r>
            <a:r>
              <a:rPr lang="en-US" dirty="0">
                <a:solidFill>
                  <a:srgbClr val="03006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=1000</a:t>
            </a:r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5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57009A-1C5D-FA45-BF0B-D0662D87ADA7}"/>
              </a:ext>
            </a:extLst>
          </p:cNvPr>
          <p:cNvSpPr/>
          <p:nvPr/>
        </p:nvSpPr>
        <p:spPr>
          <a:xfrm>
            <a:off x="542500" y="2571750"/>
            <a:ext cx="8106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HTML that introduces meaning to the web page</a:t>
            </a:r>
          </a:p>
          <a:p>
            <a:pPr algn="ctr"/>
            <a:r>
              <a:rPr lang="en-US" sz="2400" dirty="0">
                <a:solidFill>
                  <a:srgbClr val="03006B"/>
                </a:solidFill>
              </a:rPr>
              <a:t>rather than just presentation</a:t>
            </a:r>
            <a:endParaRPr lang="en-US" sz="2400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Semantic HTML</a:t>
            </a:r>
          </a:p>
        </p:txBody>
      </p:sp>
    </p:spTree>
    <p:extLst>
      <p:ext uri="{BB962C8B-B14F-4D97-AF65-F5344CB8AC3E}">
        <p14:creationId xmlns:p14="http://schemas.microsoft.com/office/powerpoint/2010/main" val="392703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Semantic HTML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90CE9B-A8C4-A244-816E-DE58F87306DB}"/>
              </a:ext>
            </a:extLst>
          </p:cNvPr>
          <p:cNvSpPr/>
          <p:nvPr/>
        </p:nvSpPr>
        <p:spPr>
          <a:xfrm>
            <a:off x="311085" y="1034246"/>
            <a:ext cx="8106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3006B"/>
                </a:solidFill>
              </a:rPr>
              <a:t>Why should we care?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11F57-CDBA-BD42-B286-95ECE63B3460}"/>
              </a:ext>
            </a:extLst>
          </p:cNvPr>
          <p:cNvSpPr/>
          <p:nvPr/>
        </p:nvSpPr>
        <p:spPr>
          <a:xfrm>
            <a:off x="1108327" y="1810356"/>
            <a:ext cx="72761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Readability </a:t>
            </a:r>
            <a:r>
              <a:rPr lang="en-US" sz="2400" dirty="0">
                <a:solidFill>
                  <a:srgbClr val="03006B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3006B"/>
                </a:solidFill>
              </a:rPr>
              <a:t> Maintainability</a:t>
            </a:r>
            <a:br>
              <a:rPr lang="en-US" sz="2400" dirty="0">
                <a:solidFill>
                  <a:srgbClr val="03006B"/>
                </a:solidFill>
              </a:rPr>
            </a:br>
            <a:endParaRPr lang="en-US" sz="2400" dirty="0">
              <a:solidFill>
                <a:srgbClr val="03006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Makes clear to the browser the meaning of a page </a:t>
            </a:r>
            <a:br>
              <a:rPr lang="en-US" sz="2400" dirty="0">
                <a:solidFill>
                  <a:srgbClr val="03006B"/>
                </a:solidFill>
              </a:rPr>
            </a:br>
            <a:r>
              <a:rPr lang="en-US" sz="2400" dirty="0">
                <a:solidFill>
                  <a:srgbClr val="03006B"/>
                </a:solidFill>
              </a:rPr>
              <a:t>and its content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Search engines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Accessibility </a:t>
            </a:r>
            <a:r>
              <a:rPr lang="en-US" sz="2400" dirty="0">
                <a:solidFill>
                  <a:srgbClr val="03006B"/>
                </a:solidFill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3006B"/>
                </a:solidFill>
              </a:rPr>
              <a:t>screen readers, etc.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3006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Gives many hooks for content styling</a:t>
            </a:r>
          </a:p>
        </p:txBody>
      </p:sp>
    </p:spTree>
    <p:extLst>
      <p:ext uri="{BB962C8B-B14F-4D97-AF65-F5344CB8AC3E}">
        <p14:creationId xmlns:p14="http://schemas.microsoft.com/office/powerpoint/2010/main" val="38028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2BE25-4CCD-1E4D-B834-F9EEED439A9E}"/>
              </a:ext>
            </a:extLst>
          </p:cNvPr>
          <p:cNvSpPr/>
          <p:nvPr/>
        </p:nvSpPr>
        <p:spPr>
          <a:xfrm>
            <a:off x="4732256" y="968258"/>
            <a:ext cx="4270341" cy="387574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Semantic HTML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08D2B30-B68A-634A-AE44-570F8F4E172B}"/>
              </a:ext>
            </a:extLst>
          </p:cNvPr>
          <p:cNvSpPr/>
          <p:nvPr/>
        </p:nvSpPr>
        <p:spPr>
          <a:xfrm>
            <a:off x="4852887" y="1114081"/>
            <a:ext cx="4037709" cy="3580874"/>
          </a:xfrm>
          <a:prstGeom prst="rect">
            <a:avLst/>
          </a:prstGeom>
          <a:noFill/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BBD291-232D-1B42-92CA-6328958621E6}"/>
              </a:ext>
            </a:extLst>
          </p:cNvPr>
          <p:cNvSpPr/>
          <p:nvPr/>
        </p:nvSpPr>
        <p:spPr>
          <a:xfrm>
            <a:off x="5005288" y="1228382"/>
            <a:ext cx="3681515" cy="242871"/>
          </a:xfrm>
          <a:prstGeom prst="rect">
            <a:avLst/>
          </a:prstGeom>
          <a:solidFill>
            <a:srgbClr val="E34F26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&lt;header&gt;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61E529-35F0-0F4F-8307-740CD1C8616C}"/>
              </a:ext>
            </a:extLst>
          </p:cNvPr>
          <p:cNvSpPr/>
          <p:nvPr/>
        </p:nvSpPr>
        <p:spPr>
          <a:xfrm>
            <a:off x="5005288" y="1585553"/>
            <a:ext cx="3681515" cy="242871"/>
          </a:xfrm>
          <a:prstGeom prst="rect">
            <a:avLst/>
          </a:prstGeom>
          <a:solidFill>
            <a:srgbClr val="EF652A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&lt;</a:t>
            </a:r>
            <a:r>
              <a:rPr lang="en-US" sz="1600" dirty="0" err="1">
                <a:solidFill>
                  <a:srgbClr val="FFFFFF"/>
                </a:solidFill>
              </a:rPr>
              <a:t>nav</a:t>
            </a:r>
            <a:r>
              <a:rPr lang="en-US" sz="1600" dirty="0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5F2F10-601A-1544-8210-DF4757089B58}"/>
              </a:ext>
            </a:extLst>
          </p:cNvPr>
          <p:cNvSpPr/>
          <p:nvPr/>
        </p:nvSpPr>
        <p:spPr>
          <a:xfrm>
            <a:off x="5011144" y="4344209"/>
            <a:ext cx="3681515" cy="242871"/>
          </a:xfrm>
          <a:prstGeom prst="rect">
            <a:avLst/>
          </a:prstGeom>
          <a:solidFill>
            <a:srgbClr val="E34F26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&lt;footer&gt;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A0027E-A9AB-7C40-A202-B6C5C33AEE3E}"/>
              </a:ext>
            </a:extLst>
          </p:cNvPr>
          <p:cNvSpPr/>
          <p:nvPr/>
        </p:nvSpPr>
        <p:spPr>
          <a:xfrm>
            <a:off x="7769102" y="1961044"/>
            <a:ext cx="923557" cy="2243954"/>
          </a:xfrm>
          <a:prstGeom prst="rect">
            <a:avLst/>
          </a:prstGeom>
          <a:solidFill>
            <a:srgbClr val="FAA062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&lt;aside&gt;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EDDBFA-972A-3F44-AE0F-D987A203114C}"/>
              </a:ext>
            </a:extLst>
          </p:cNvPr>
          <p:cNvSpPr/>
          <p:nvPr/>
        </p:nvSpPr>
        <p:spPr>
          <a:xfrm>
            <a:off x="5011144" y="1961044"/>
            <a:ext cx="2623610" cy="1034883"/>
          </a:xfrm>
          <a:prstGeom prst="rect">
            <a:avLst/>
          </a:prstGeom>
          <a:solidFill>
            <a:srgbClr val="E44D26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CA909-3F74-6340-918E-A6B6F6647F01}"/>
              </a:ext>
            </a:extLst>
          </p:cNvPr>
          <p:cNvSpPr/>
          <p:nvPr/>
        </p:nvSpPr>
        <p:spPr>
          <a:xfrm>
            <a:off x="5127920" y="2254109"/>
            <a:ext cx="2375054" cy="265948"/>
          </a:xfrm>
          <a:prstGeom prst="rect">
            <a:avLst/>
          </a:prstGeom>
          <a:solidFill>
            <a:srgbClr val="FAA062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D97E47-CDA5-5E44-A5B4-716702315668}"/>
              </a:ext>
            </a:extLst>
          </p:cNvPr>
          <p:cNvSpPr/>
          <p:nvPr/>
        </p:nvSpPr>
        <p:spPr>
          <a:xfrm>
            <a:off x="5127920" y="2648274"/>
            <a:ext cx="2380894" cy="265948"/>
          </a:xfrm>
          <a:prstGeom prst="rect">
            <a:avLst/>
          </a:prstGeom>
          <a:solidFill>
            <a:srgbClr val="FAA062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562BF-584B-A043-97EA-A00498EFB1D6}"/>
              </a:ext>
            </a:extLst>
          </p:cNvPr>
          <p:cNvSpPr txBox="1"/>
          <p:nvPr/>
        </p:nvSpPr>
        <p:spPr>
          <a:xfrm>
            <a:off x="5786875" y="196104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&lt;section&gt;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ABC1B-248F-0D49-AFCE-E76826023229}"/>
              </a:ext>
            </a:extLst>
          </p:cNvPr>
          <p:cNvSpPr/>
          <p:nvPr/>
        </p:nvSpPr>
        <p:spPr>
          <a:xfrm>
            <a:off x="5011144" y="3170114"/>
            <a:ext cx="2617770" cy="1034883"/>
          </a:xfrm>
          <a:prstGeom prst="rect">
            <a:avLst/>
          </a:prstGeom>
          <a:solidFill>
            <a:srgbClr val="E34F26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327520-F2CC-A948-B353-457AC85DCC27}"/>
              </a:ext>
            </a:extLst>
          </p:cNvPr>
          <p:cNvSpPr/>
          <p:nvPr/>
        </p:nvSpPr>
        <p:spPr>
          <a:xfrm>
            <a:off x="5127923" y="3463179"/>
            <a:ext cx="2375053" cy="265948"/>
          </a:xfrm>
          <a:prstGeom prst="rect">
            <a:avLst/>
          </a:prstGeom>
          <a:solidFill>
            <a:srgbClr val="FAA062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1C478E-A350-1B44-9FD7-F096D0B96940}"/>
              </a:ext>
            </a:extLst>
          </p:cNvPr>
          <p:cNvSpPr/>
          <p:nvPr/>
        </p:nvSpPr>
        <p:spPr>
          <a:xfrm>
            <a:off x="5127919" y="3857346"/>
            <a:ext cx="2375054" cy="265948"/>
          </a:xfrm>
          <a:prstGeom prst="rect">
            <a:avLst/>
          </a:prstGeom>
          <a:solidFill>
            <a:srgbClr val="FAA062"/>
          </a:solidFill>
          <a:ln w="19050">
            <a:solidFill>
              <a:srgbClr val="E44D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306F63-2246-874A-B3D2-730B82CD883D}"/>
              </a:ext>
            </a:extLst>
          </p:cNvPr>
          <p:cNvSpPr txBox="1"/>
          <p:nvPr/>
        </p:nvSpPr>
        <p:spPr>
          <a:xfrm>
            <a:off x="5786875" y="3170113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&lt;article&gt;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57009A-1C5D-FA45-BF0B-D0662D87ADA7}"/>
              </a:ext>
            </a:extLst>
          </p:cNvPr>
          <p:cNvSpPr/>
          <p:nvPr/>
        </p:nvSpPr>
        <p:spPr>
          <a:xfrm>
            <a:off x="575549" y="1626107"/>
            <a:ext cx="3768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    &lt;header&gt;</a:t>
            </a:r>
          </a:p>
          <a:p>
            <a:r>
              <a:rPr lang="en-US" sz="2400" dirty="0">
                <a:solidFill>
                  <a:srgbClr val="03006B"/>
                </a:solidFill>
              </a:rPr>
              <a:t>    &lt;footer&gt;</a:t>
            </a:r>
          </a:p>
          <a:p>
            <a:r>
              <a:rPr lang="en-US" sz="2400" dirty="0">
                <a:solidFill>
                  <a:srgbClr val="03006B"/>
                </a:solidFill>
              </a:rPr>
              <a:t>    &lt;</a:t>
            </a:r>
            <a:r>
              <a:rPr lang="en-US" sz="2400" dirty="0" err="1">
                <a:solidFill>
                  <a:srgbClr val="03006B"/>
                </a:solidFill>
              </a:rPr>
              <a:t>nav</a:t>
            </a:r>
            <a:r>
              <a:rPr lang="en-US" sz="2400" dirty="0">
                <a:solidFill>
                  <a:srgbClr val="03006B"/>
                </a:solidFill>
              </a:rPr>
              <a:t>&gt;</a:t>
            </a:r>
          </a:p>
          <a:p>
            <a:r>
              <a:rPr lang="en-US" sz="2400" dirty="0">
                <a:solidFill>
                  <a:srgbClr val="03006B"/>
                </a:solidFill>
              </a:rPr>
              <a:t>    &lt;section&gt;</a:t>
            </a:r>
          </a:p>
          <a:p>
            <a:r>
              <a:rPr lang="en-US" sz="2400" dirty="0">
                <a:solidFill>
                  <a:srgbClr val="03006B"/>
                </a:solidFill>
              </a:rPr>
              <a:t>    &lt;article&gt;</a:t>
            </a:r>
          </a:p>
          <a:p>
            <a:r>
              <a:rPr lang="en-US" sz="2400" dirty="0">
                <a:solidFill>
                  <a:srgbClr val="03006B"/>
                </a:solidFill>
              </a:rPr>
              <a:t>    &lt;aside&gt;</a:t>
            </a:r>
          </a:p>
        </p:txBody>
      </p:sp>
    </p:spTree>
    <p:extLst>
      <p:ext uri="{BB962C8B-B14F-4D97-AF65-F5344CB8AC3E}">
        <p14:creationId xmlns:p14="http://schemas.microsoft.com/office/powerpoint/2010/main" val="18439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Mobile Friendly?</a:t>
            </a:r>
          </a:p>
        </p:txBody>
      </p:sp>
    </p:spTree>
    <p:extLst>
      <p:ext uri="{BB962C8B-B14F-4D97-AF65-F5344CB8AC3E}">
        <p14:creationId xmlns:p14="http://schemas.microsoft.com/office/powerpoint/2010/main" val="174934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51DA38-51A4-784E-A8ED-557DFDA4A996}"/>
              </a:ext>
            </a:extLst>
          </p:cNvPr>
          <p:cNvGrpSpPr/>
          <p:nvPr/>
        </p:nvGrpSpPr>
        <p:grpSpPr>
          <a:xfrm>
            <a:off x="363620" y="2226450"/>
            <a:ext cx="8416760" cy="2085668"/>
            <a:chOff x="387875" y="2179783"/>
            <a:chExt cx="8416760" cy="208566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11FFE9-9176-0F46-8CA9-215719159B72}"/>
                </a:ext>
              </a:extLst>
            </p:cNvPr>
            <p:cNvSpPr/>
            <p:nvPr/>
          </p:nvSpPr>
          <p:spPr>
            <a:xfrm>
              <a:off x="387875" y="2179783"/>
              <a:ext cx="8416760" cy="208566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D0A319-03EA-C440-95C9-2F9A352283D8}"/>
                </a:ext>
              </a:extLst>
            </p:cNvPr>
            <p:cNvSpPr/>
            <p:nvPr/>
          </p:nvSpPr>
          <p:spPr>
            <a:xfrm>
              <a:off x="514221" y="2347819"/>
              <a:ext cx="8115558" cy="181588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" pitchFamily="2" charset="0"/>
                  <a:cs typeface="Courier New"/>
                </a:rPr>
                <a:t>&lt;!DOCTYPE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  <a:cs typeface="Courier New"/>
                </a:rPr>
                <a:t>HTML</a:t>
              </a:r>
              <a:r>
                <a:rPr lang="en-US" sz="1400" dirty="0">
                  <a:latin typeface="Courier" pitchFamily="2" charset="0"/>
                  <a:cs typeface="Courier New"/>
                </a:rPr>
                <a:t>&gt;</a:t>
              </a:r>
              <a:br>
                <a:rPr lang="en-US" sz="1400" dirty="0">
                  <a:latin typeface="Courier" pitchFamily="2" charset="0"/>
                  <a:cs typeface="Courier New"/>
                </a:rPr>
              </a:br>
              <a:r>
                <a:rPr lang="en-US" sz="1400" dirty="0">
                  <a:latin typeface="Courier" pitchFamily="2" charset="0"/>
                  <a:cs typeface="Courier New"/>
                </a:rPr>
                <a:t>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  <a:cs typeface="Courier New"/>
                </a:rPr>
                <a:t>html</a:t>
              </a:r>
              <a:r>
                <a:rPr lang="en-US" sz="1400" dirty="0">
                  <a:latin typeface="Courier" pitchFamily="2" charset="0"/>
                  <a:cs typeface="Courier New"/>
                </a:rPr>
                <a:t>&gt;</a:t>
              </a:r>
              <a:br>
                <a:rPr lang="en-US" sz="1400" dirty="0">
                  <a:latin typeface="Courier" pitchFamily="2" charset="0"/>
                  <a:cs typeface="Courier New"/>
                </a:rPr>
              </a:br>
              <a:r>
                <a:rPr lang="en-US" sz="1400" dirty="0">
                  <a:latin typeface="Courier" pitchFamily="2" charset="0"/>
                  <a:cs typeface="Courier New"/>
                </a:rPr>
                <a:t>  </a:t>
              </a:r>
              <a:r>
                <a:rPr lang="en-US" sz="1400" dirty="0">
                  <a:latin typeface="Courier" pitchFamily="2" charset="0"/>
                </a:rPr>
                <a:t>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head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br>
                <a:rPr lang="en-US" sz="1400" dirty="0">
                  <a:latin typeface="Courier" pitchFamily="2" charset="0"/>
                </a:rPr>
              </a:br>
              <a:r>
                <a:rPr lang="en-US" sz="1400" dirty="0">
                  <a:latin typeface="Courier" pitchFamily="2" charset="0"/>
                </a:rPr>
                <a:t>  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meta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name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="viewport” content="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width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=device-width,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initial-scale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=1.0"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&lt;/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head</a:t>
              </a:r>
              <a:r>
                <a:rPr lang="en-US" sz="1400" dirty="0">
                  <a:latin typeface="Courier" pitchFamily="2" charset="0"/>
                </a:rPr>
                <a:t>&gt;</a:t>
              </a:r>
              <a:endParaRPr lang="en-US" sz="1400" dirty="0">
                <a:latin typeface="Courier" pitchFamily="2" charset="0"/>
                <a:cs typeface="Courier New"/>
              </a:endParaRPr>
            </a:p>
            <a:p>
              <a:r>
                <a:rPr lang="en-US" sz="1400" dirty="0">
                  <a:latin typeface="Courier" pitchFamily="2" charset="0"/>
                  <a:cs typeface="Courier New"/>
                </a:rPr>
                <a:t>  ...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Mobile Friendly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A4FFB-F8BE-CA43-91E9-7448AEAD94CC}"/>
              </a:ext>
            </a:extLst>
          </p:cNvPr>
          <p:cNvSpPr/>
          <p:nvPr/>
        </p:nvSpPr>
        <p:spPr>
          <a:xfrm>
            <a:off x="489966" y="1142966"/>
            <a:ext cx="7202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  <a:latin typeface="+mj-lt"/>
              </a:rPr>
              <a:t>Make full use of the device display</a:t>
            </a:r>
          </a:p>
        </p:txBody>
      </p:sp>
    </p:spTree>
    <p:extLst>
      <p:ext uri="{BB962C8B-B14F-4D97-AF65-F5344CB8AC3E}">
        <p14:creationId xmlns:p14="http://schemas.microsoft.com/office/powerpoint/2010/main" val="421389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Mobile Friendly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11F57-CDBA-BD42-B286-95ECE63B3460}"/>
              </a:ext>
            </a:extLst>
          </p:cNvPr>
          <p:cNvSpPr/>
          <p:nvPr/>
        </p:nvSpPr>
        <p:spPr>
          <a:xfrm>
            <a:off x="472716" y="829054"/>
            <a:ext cx="7202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Show appropriate keyboard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B2827E-5F2A-354D-991E-C07257177D8A}"/>
              </a:ext>
            </a:extLst>
          </p:cNvPr>
          <p:cNvGrpSpPr/>
          <p:nvPr/>
        </p:nvGrpSpPr>
        <p:grpSpPr>
          <a:xfrm>
            <a:off x="4416516" y="1662947"/>
            <a:ext cx="4356834" cy="2515838"/>
            <a:chOff x="4416516" y="1662947"/>
            <a:chExt cx="4356834" cy="2515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B42841-A062-114F-B1DB-ADBAD162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130" y="1662947"/>
              <a:ext cx="1817606" cy="18176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35D1B-6CE5-D046-A10D-BE4333A33901}"/>
                </a:ext>
              </a:extLst>
            </p:cNvPr>
            <p:cNvSpPr txBox="1"/>
            <p:nvPr/>
          </p:nvSpPr>
          <p:spPr>
            <a:xfrm>
              <a:off x="4416516" y="3809453"/>
              <a:ext cx="4356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en-US" dirty="0" err="1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codepen.io</a:t>
              </a:r>
              <a:r>
                <a:rPr lang="en-US" dirty="0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en-US" dirty="0" err="1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wvegteren</a:t>
              </a:r>
              <a:r>
                <a:rPr lang="en-US" dirty="0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/pen/</a:t>
              </a:r>
              <a:r>
                <a:rPr lang="en-US" dirty="0" err="1">
                  <a:solidFill>
                    <a:srgbClr val="03006B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eYOGBzj</a:t>
              </a:r>
              <a:endParaRPr lang="en-US" dirty="0">
                <a:solidFill>
                  <a:srgbClr val="03006B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CB7C4-88FA-784B-8BDC-CC27338CD6D0}"/>
              </a:ext>
            </a:extLst>
          </p:cNvPr>
          <p:cNvGrpSpPr/>
          <p:nvPr/>
        </p:nvGrpSpPr>
        <p:grpSpPr>
          <a:xfrm>
            <a:off x="548347" y="1414066"/>
            <a:ext cx="3094251" cy="3675185"/>
            <a:chOff x="387875" y="2179781"/>
            <a:chExt cx="3094251" cy="31299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0D1E6E-8F3D-294B-85A1-E2254D48F8BA}"/>
                </a:ext>
              </a:extLst>
            </p:cNvPr>
            <p:cNvSpPr/>
            <p:nvPr/>
          </p:nvSpPr>
          <p:spPr>
            <a:xfrm>
              <a:off x="387875" y="2179781"/>
              <a:ext cx="3094251" cy="299687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D174A-7775-E04D-8EC7-D43B81F21660}"/>
                </a:ext>
              </a:extLst>
            </p:cNvPr>
            <p:cNvSpPr/>
            <p:nvPr/>
          </p:nvSpPr>
          <p:spPr>
            <a:xfrm>
              <a:off x="514221" y="2347819"/>
              <a:ext cx="2967905" cy="296191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=“text”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=“number”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</a:t>
              </a:r>
              <a:r>
                <a:rPr lang="en-US" sz="1400" b="1" dirty="0" err="1">
                  <a:solidFill>
                    <a:srgbClr val="008000"/>
                  </a:solidFill>
                  <a:latin typeface="Courier" pitchFamily="2" charset="0"/>
                </a:rPr>
                <a:t>tel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=“email”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</a:t>
              </a:r>
              <a:r>
                <a:rPr lang="en-US" sz="1400" b="1" dirty="0" err="1">
                  <a:solidFill>
                    <a:srgbClr val="008000"/>
                  </a:solidFill>
                  <a:latin typeface="Courier" pitchFamily="2" charset="0"/>
                </a:rPr>
                <a:t>url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=“color”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  <a:p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input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type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=“date”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r>
                <a:rPr lang="en-US" sz="2400" dirty="0">
                  <a:latin typeface="+mj-lt"/>
                </a:rPr>
                <a:t>                …</a:t>
              </a:r>
            </a:p>
            <a:p>
              <a:endParaRPr lang="en-US" sz="1400" dirty="0">
                <a:latin typeface="Couri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34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7832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Security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11F57-CDBA-BD42-B286-95ECE63B3460}"/>
              </a:ext>
            </a:extLst>
          </p:cNvPr>
          <p:cNvSpPr/>
          <p:nvPr/>
        </p:nvSpPr>
        <p:spPr>
          <a:xfrm>
            <a:off x="472716" y="829054"/>
            <a:ext cx="7202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3006B"/>
                </a:solidFill>
              </a:rPr>
              <a:t>Subresource</a:t>
            </a:r>
            <a:r>
              <a:rPr lang="en-US" sz="2400" dirty="0">
                <a:solidFill>
                  <a:srgbClr val="03006B"/>
                </a:solidFill>
              </a:rPr>
              <a:t> Integrity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E52BE6-CD42-0045-94DA-DBB302849CCB}"/>
              </a:ext>
            </a:extLst>
          </p:cNvPr>
          <p:cNvGrpSpPr/>
          <p:nvPr/>
        </p:nvGrpSpPr>
        <p:grpSpPr>
          <a:xfrm>
            <a:off x="548347" y="1561848"/>
            <a:ext cx="8153969" cy="3305717"/>
            <a:chOff x="548347" y="1414066"/>
            <a:chExt cx="8153969" cy="33057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CB7C4-88FA-784B-8BDC-CC27338CD6D0}"/>
                </a:ext>
              </a:extLst>
            </p:cNvPr>
            <p:cNvGrpSpPr/>
            <p:nvPr/>
          </p:nvGrpSpPr>
          <p:grpSpPr>
            <a:xfrm>
              <a:off x="548347" y="1414066"/>
              <a:ext cx="8153969" cy="3305717"/>
              <a:chOff x="387875" y="2179781"/>
              <a:chExt cx="3094251" cy="281529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D1E6E-8F3D-294B-85A1-E2254D48F8BA}"/>
                  </a:ext>
                </a:extLst>
              </p:cNvPr>
              <p:cNvSpPr/>
              <p:nvPr/>
            </p:nvSpPr>
            <p:spPr>
              <a:xfrm>
                <a:off x="387875" y="2179781"/>
                <a:ext cx="3094251" cy="281529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BD174A-7775-E04D-8EC7-D43B81F21660}"/>
                  </a:ext>
                </a:extLst>
              </p:cNvPr>
              <p:cNvSpPr/>
              <p:nvPr/>
            </p:nvSpPr>
            <p:spPr>
              <a:xfrm>
                <a:off x="514221" y="3692832"/>
                <a:ext cx="2967905" cy="1179523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</a:rPr>
                  <a:t>&lt;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link </a:t>
                </a:r>
                <a:r>
                  <a:rPr lang="en-US" sz="1400" b="1" dirty="0" err="1">
                    <a:solidFill>
                      <a:srgbClr val="0000FF"/>
                    </a:solidFill>
                    <a:latin typeface="Courier" pitchFamily="2" charset="0"/>
                  </a:rPr>
                  <a:t>rel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="stylesheet”</a:t>
                </a:r>
              </a:p>
              <a:p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      </a:t>
                </a:r>
                <a:r>
                  <a:rPr lang="en-US" sz="1400" b="1" dirty="0" err="1">
                    <a:solidFill>
                      <a:srgbClr val="0000FF"/>
                    </a:solidFill>
                    <a:latin typeface="Courier" pitchFamily="2" charset="0"/>
                  </a:rPr>
                  <a:t>href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="https://</a:t>
                </a:r>
                <a:r>
                  <a:rPr lang="en-US" sz="1400" b="1" dirty="0" err="1">
                    <a:solidFill>
                      <a:srgbClr val="008000"/>
                    </a:solidFill>
                    <a:latin typeface="Courier" pitchFamily="2" charset="0"/>
                  </a:rPr>
                  <a:t>bootstrapcdn.com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/.../</a:t>
                </a:r>
                <a:r>
                  <a:rPr lang="en-US" sz="1400" b="1" dirty="0" err="1">
                    <a:solidFill>
                      <a:srgbClr val="008000"/>
                    </a:solidFill>
                    <a:latin typeface="Courier" pitchFamily="2" charset="0"/>
                  </a:rPr>
                  <a:t>bootstrap.min.css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"</a:t>
                </a:r>
                <a:b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</a:b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      </a:t>
                </a:r>
                <a:r>
                  <a:rPr lang="en-US" sz="1400" b="1" dirty="0">
                    <a:solidFill>
                      <a:srgbClr val="0000FF"/>
                    </a:solidFill>
                    <a:latin typeface="Courier" pitchFamily="2" charset="0"/>
                  </a:rPr>
                  <a:t>integrity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="sha384-ggOyR0iXCbMQv3Xipma34MD+dH/1fQ784/</a:t>
                </a:r>
              </a:p>
              <a:p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                 j6cY/iJTQUOhcWr7x9JvoRxT2MZw1T"</a:t>
                </a:r>
                <a:b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</a:b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      </a:t>
                </a:r>
                <a:r>
                  <a:rPr lang="en-US" sz="1400" b="1" dirty="0" err="1">
                    <a:solidFill>
                      <a:srgbClr val="0000FF"/>
                    </a:solidFill>
                    <a:latin typeface="Courier" pitchFamily="2" charset="0"/>
                  </a:rPr>
                  <a:t>crossorigin</a:t>
                </a:r>
                <a:r>
                  <a:rPr lang="en-US" sz="1400" b="1" dirty="0">
                    <a:solidFill>
                      <a:srgbClr val="008000"/>
                    </a:solidFill>
                    <a:latin typeface="Courier" pitchFamily="2" charset="0"/>
                  </a:rPr>
                  <a:t>="anonymous"</a:t>
                </a:r>
                <a:r>
                  <a:rPr lang="en-US" sz="1400" dirty="0">
                    <a:latin typeface="Courier" pitchFamily="2" charset="0"/>
                  </a:rPr>
                  <a:t>&gt;</a:t>
                </a:r>
              </a:p>
              <a:p>
                <a:endParaRPr lang="en-US" sz="1400" dirty="0">
                  <a:latin typeface="Courier" pitchFamily="2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F0B76D-68AC-CD4D-8D45-4E0E49A3CDE3}"/>
                </a:ext>
              </a:extLst>
            </p:cNvPr>
            <p:cNvSpPr/>
            <p:nvPr/>
          </p:nvSpPr>
          <p:spPr>
            <a:xfrm>
              <a:off x="881294" y="1682348"/>
              <a:ext cx="7821022" cy="7386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" pitchFamily="2" charset="0"/>
                </a:rPr>
                <a:t>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link </a:t>
              </a:r>
              <a:r>
                <a:rPr lang="en-US" sz="1400" b="1" dirty="0" err="1">
                  <a:solidFill>
                    <a:srgbClr val="0000FF"/>
                  </a:solidFill>
                  <a:latin typeface="Courier" pitchFamily="2" charset="0"/>
                </a:rPr>
                <a:t>rel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="stylesheet”</a:t>
              </a:r>
            </a:p>
            <a:p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 </a:t>
              </a:r>
              <a:r>
                <a:rPr lang="en-US" sz="1400" b="1" dirty="0" err="1">
                  <a:solidFill>
                    <a:srgbClr val="0000FF"/>
                  </a:solidFill>
                  <a:latin typeface="Courier" pitchFamily="2" charset="0"/>
                </a:rPr>
                <a:t>href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="https://</a:t>
              </a:r>
              <a:r>
                <a:rPr lang="en-US" sz="1400" b="1" dirty="0" err="1">
                  <a:solidFill>
                    <a:srgbClr val="008000"/>
                  </a:solidFill>
                  <a:latin typeface="Courier" pitchFamily="2" charset="0"/>
                </a:rPr>
                <a:t>bootstrapcdn.com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/.../</a:t>
              </a:r>
              <a:r>
                <a:rPr lang="en-US" sz="1400" b="1" dirty="0" err="1">
                  <a:solidFill>
                    <a:srgbClr val="008000"/>
                  </a:solidFill>
                  <a:latin typeface="Courier" pitchFamily="2" charset="0"/>
                </a:rPr>
                <a:t>bootstrap.min.css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"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  <a:p>
              <a:endParaRPr lang="en-US" sz="1400" dirty="0">
                <a:latin typeface="Courier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DE999-3FDF-324D-8D7A-D7E341658813}"/>
                </a:ext>
              </a:extLst>
            </p:cNvPr>
            <p:cNvSpPr/>
            <p:nvPr/>
          </p:nvSpPr>
          <p:spPr>
            <a:xfrm>
              <a:off x="3841465" y="2436519"/>
              <a:ext cx="465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006B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97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1579" y="45699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6771" y="307503"/>
            <a:ext cx="7772400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What’s in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0BE66-561D-6844-A5AE-75C082B6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320" y="1284371"/>
            <a:ext cx="2442776" cy="2442776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C20C6-29FE-6B4E-83A7-F93E1FC9E4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506" y="1689715"/>
            <a:ext cx="1764065" cy="1764065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HTML5_logo.png">
            <a:extLst>
              <a:ext uri="{FF2B5EF4-FFF2-40B4-BE49-F238E27FC236}">
                <a16:creationId xmlns:a16="http://schemas.microsoft.com/office/drawing/2014/main" id="{5169243F-8D01-AB4B-B803-F5440FC2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73"/>
          <a:stretch/>
        </p:blipFill>
        <p:spPr>
          <a:xfrm>
            <a:off x="186771" y="1547449"/>
            <a:ext cx="2258074" cy="1951601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1" name="Picture 10" descr="css3.png">
            <a:extLst>
              <a:ext uri="{FF2B5EF4-FFF2-40B4-BE49-F238E27FC236}">
                <a16:creationId xmlns:a16="http://schemas.microsoft.com/office/drawing/2014/main" id="{15310451-ADE9-B942-8029-AB6CCEE468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420"/>
          <a:stretch/>
        </p:blipFill>
        <p:spPr>
          <a:xfrm>
            <a:off x="1965058" y="1680824"/>
            <a:ext cx="2689091" cy="2032411"/>
          </a:xfrm>
          <a:prstGeom prst="rect">
            <a:avLst/>
          </a:prstGeom>
          <a:ln>
            <a:noFill/>
          </a:ln>
          <a:effectLst>
            <a:outerShdw blurRad="127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2" name="Picture 11" descr="sass.png">
            <a:extLst>
              <a:ext uri="{FF2B5EF4-FFF2-40B4-BE49-F238E27FC236}">
                <a16:creationId xmlns:a16="http://schemas.microsoft.com/office/drawing/2014/main" id="{565D0466-0325-914D-A13B-084CF8881F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191" y="3849262"/>
            <a:ext cx="1337489" cy="1002334"/>
          </a:xfrm>
          <a:prstGeom prst="rect">
            <a:avLst/>
          </a:prstGeom>
          <a:effectLst>
            <a:outerShdw blurRad="254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79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Can I use …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01E9C-4B7F-6140-B31B-7B2EE78CA3AB}"/>
              </a:ext>
            </a:extLst>
          </p:cNvPr>
          <p:cNvSpPr/>
          <p:nvPr/>
        </p:nvSpPr>
        <p:spPr>
          <a:xfrm>
            <a:off x="3490591" y="2968564"/>
            <a:ext cx="21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00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300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caniuse.com</a:t>
            </a:r>
            <a:r>
              <a:rPr lang="en-US" dirty="0">
                <a:solidFill>
                  <a:srgbClr val="0300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2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3502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549444"/>
            <a:ext cx="4588811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Visual impairments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Deafness / hard of hearing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Motor disabilities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Cognitive disabilities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819772"/>
            <a:ext cx="4588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Types of disabilities:</a:t>
            </a:r>
          </a:p>
        </p:txBody>
      </p:sp>
    </p:spTree>
    <p:extLst>
      <p:ext uri="{BB962C8B-B14F-4D97-AF65-F5344CB8AC3E}">
        <p14:creationId xmlns:p14="http://schemas.microsoft.com/office/powerpoint/2010/main" val="117476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901879" y="979969"/>
            <a:ext cx="4588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No / low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Color blindness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1303989" y="819772"/>
            <a:ext cx="4588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Visual impairments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A7978F-5D53-6540-B973-F000DDCB66C9}"/>
              </a:ext>
            </a:extLst>
          </p:cNvPr>
          <p:cNvGrpSpPr/>
          <p:nvPr/>
        </p:nvGrpSpPr>
        <p:grpSpPr>
          <a:xfrm>
            <a:off x="1303989" y="2701593"/>
            <a:ext cx="7932374" cy="1874092"/>
            <a:chOff x="1303989" y="2701593"/>
            <a:chExt cx="7932374" cy="1874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1FAC3B-007D-F940-8541-BDB713A4D463}"/>
                </a:ext>
              </a:extLst>
            </p:cNvPr>
            <p:cNvSpPr/>
            <p:nvPr/>
          </p:nvSpPr>
          <p:spPr>
            <a:xfrm>
              <a:off x="2901879" y="3375356"/>
              <a:ext cx="633448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Text zoom software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Screen reader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Braille reader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08214-1643-BB45-BC38-C767E566DEAE}"/>
                </a:ext>
              </a:extLst>
            </p:cNvPr>
            <p:cNvSpPr/>
            <p:nvPr/>
          </p:nvSpPr>
          <p:spPr>
            <a:xfrm>
              <a:off x="1303989" y="2701593"/>
              <a:ext cx="45888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3006B"/>
                  </a:solidFill>
                </a:rPr>
                <a:t>Assistive technology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DF81F1-BEB7-FD4B-A091-B04277940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782" y="2960303"/>
            <a:ext cx="2881471" cy="1809564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5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1303989" y="819772"/>
            <a:ext cx="4588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Deafness / hard of hearing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A7978F-5D53-6540-B973-F000DDCB66C9}"/>
              </a:ext>
            </a:extLst>
          </p:cNvPr>
          <p:cNvGrpSpPr/>
          <p:nvPr/>
        </p:nvGrpSpPr>
        <p:grpSpPr>
          <a:xfrm>
            <a:off x="1303989" y="2027339"/>
            <a:ext cx="7932374" cy="1874092"/>
            <a:chOff x="1303989" y="2701593"/>
            <a:chExt cx="7932374" cy="1874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1FAC3B-007D-F940-8541-BDB713A4D463}"/>
                </a:ext>
              </a:extLst>
            </p:cNvPr>
            <p:cNvSpPr/>
            <p:nvPr/>
          </p:nvSpPr>
          <p:spPr>
            <a:xfrm>
              <a:off x="2901879" y="3375356"/>
              <a:ext cx="633448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Hearing aid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Captions/audio descriptions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Transcripts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08214-1643-BB45-BC38-C767E566DEAE}"/>
                </a:ext>
              </a:extLst>
            </p:cNvPr>
            <p:cNvSpPr/>
            <p:nvPr/>
          </p:nvSpPr>
          <p:spPr>
            <a:xfrm>
              <a:off x="1303989" y="2701593"/>
              <a:ext cx="45888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3006B"/>
                  </a:solidFill>
                </a:rPr>
                <a:t>Assistive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1303989" y="819772"/>
            <a:ext cx="4588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Motor disabilities, challenges: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A7978F-5D53-6540-B973-F000DDCB66C9}"/>
              </a:ext>
            </a:extLst>
          </p:cNvPr>
          <p:cNvGrpSpPr/>
          <p:nvPr/>
        </p:nvGrpSpPr>
        <p:grpSpPr>
          <a:xfrm>
            <a:off x="1303989" y="2992772"/>
            <a:ext cx="7932374" cy="1874092"/>
            <a:chOff x="1303989" y="2701593"/>
            <a:chExt cx="7932374" cy="1874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1FAC3B-007D-F940-8541-BDB713A4D463}"/>
                </a:ext>
              </a:extLst>
            </p:cNvPr>
            <p:cNvSpPr/>
            <p:nvPr/>
          </p:nvSpPr>
          <p:spPr>
            <a:xfrm>
              <a:off x="2901879" y="3375356"/>
              <a:ext cx="633448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Keyboard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Voice dictation software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Wand mouth stick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08214-1643-BB45-BC38-C767E566DEAE}"/>
                </a:ext>
              </a:extLst>
            </p:cNvPr>
            <p:cNvSpPr/>
            <p:nvPr/>
          </p:nvSpPr>
          <p:spPr>
            <a:xfrm>
              <a:off x="1303989" y="2701593"/>
              <a:ext cx="45888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3006B"/>
                  </a:solidFill>
                </a:rPr>
                <a:t>Assistive technology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F97FC-BFF4-924D-A4DB-C9B320622D0D}"/>
              </a:ext>
            </a:extLst>
          </p:cNvPr>
          <p:cNvSpPr/>
          <p:nvPr/>
        </p:nvSpPr>
        <p:spPr>
          <a:xfrm>
            <a:off x="2901879" y="1489452"/>
            <a:ext cx="5022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Using a 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Interacting with small UI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Being accurate with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222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1303989" y="819772"/>
            <a:ext cx="5558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Cognitive disabilities, challenges: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A7978F-5D53-6540-B973-F000DDCB66C9}"/>
              </a:ext>
            </a:extLst>
          </p:cNvPr>
          <p:cNvGrpSpPr/>
          <p:nvPr/>
        </p:nvGrpSpPr>
        <p:grpSpPr>
          <a:xfrm>
            <a:off x="1303989" y="2992772"/>
            <a:ext cx="7932374" cy="1750981"/>
            <a:chOff x="1303989" y="2701593"/>
            <a:chExt cx="7932374" cy="17509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1FAC3B-007D-F940-8541-BDB713A4D463}"/>
                </a:ext>
              </a:extLst>
            </p:cNvPr>
            <p:cNvSpPr/>
            <p:nvPr/>
          </p:nvSpPr>
          <p:spPr>
            <a:xfrm>
              <a:off x="2901879" y="3375356"/>
              <a:ext cx="63344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“Reader mode” to remove distractions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3006B"/>
                  </a:solidFill>
                </a:rPr>
                <a:t>“Reduce motion” operating system feature</a:t>
              </a:r>
              <a:br>
                <a:rPr lang="en-US" sz="2400" dirty="0">
                  <a:solidFill>
                    <a:srgbClr val="03006B"/>
                  </a:solidFill>
                </a:rPr>
              </a:br>
              <a:r>
                <a:rPr lang="en-US" sz="1600" dirty="0">
                  <a:solidFill>
                    <a:srgbClr val="03006B"/>
                  </a:solidFill>
                </a:rPr>
                <a:t>(Enable Media Query to </a:t>
              </a:r>
              <a:r>
                <a:rPr lang="en-US" sz="1600" dirty="0" err="1">
                  <a:solidFill>
                    <a:srgbClr val="03006B"/>
                  </a:solidFill>
                </a:rPr>
                <a:t>ie</a:t>
              </a:r>
              <a:r>
                <a:rPr lang="en-US" sz="1600" dirty="0">
                  <a:solidFill>
                    <a:srgbClr val="03006B"/>
                  </a:solidFill>
                </a:rPr>
                <a:t>. prevent flickering, remove </a:t>
              </a:r>
              <a:r>
                <a:rPr lang="en-US" sz="1600" dirty="0" err="1">
                  <a:solidFill>
                    <a:srgbClr val="03006B"/>
                  </a:solidFill>
                </a:rPr>
                <a:t>annimations</a:t>
              </a:r>
              <a:r>
                <a:rPr lang="en-US" sz="1600" dirty="0">
                  <a:solidFill>
                    <a:srgbClr val="03006B"/>
                  </a:solidFill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108214-1643-BB45-BC38-C767E566DEAE}"/>
                </a:ext>
              </a:extLst>
            </p:cNvPr>
            <p:cNvSpPr/>
            <p:nvPr/>
          </p:nvSpPr>
          <p:spPr>
            <a:xfrm>
              <a:off x="1303989" y="2701593"/>
              <a:ext cx="45888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3006B"/>
                  </a:solidFill>
                </a:rPr>
                <a:t>Assistive technology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F97FC-BFF4-924D-A4DB-C9B320622D0D}"/>
              </a:ext>
            </a:extLst>
          </p:cNvPr>
          <p:cNvSpPr/>
          <p:nvPr/>
        </p:nvSpPr>
        <p:spPr>
          <a:xfrm>
            <a:off x="2901879" y="1489452"/>
            <a:ext cx="5022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Dyslexia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Learning disabilities</a:t>
            </a:r>
          </a:p>
        </p:txBody>
      </p:sp>
    </p:spTree>
    <p:extLst>
      <p:ext uri="{BB962C8B-B14F-4D97-AF65-F5344CB8AC3E}">
        <p14:creationId xmlns:p14="http://schemas.microsoft.com/office/powerpoint/2010/main" val="42936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F23C62-D372-AB40-A978-B6CDAABD52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099" y="567815"/>
            <a:ext cx="7036834" cy="4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1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819772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WCAG Levels:</a:t>
            </a:r>
          </a:p>
          <a:p>
            <a:endParaRPr lang="en-US" sz="2800" dirty="0">
              <a:solidFill>
                <a:srgbClr val="03006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3006B"/>
                </a:solidFill>
              </a:rPr>
              <a:t>Level A</a:t>
            </a:r>
            <a:br>
              <a:rPr lang="en-US" sz="2800" dirty="0">
                <a:solidFill>
                  <a:srgbClr val="03006B"/>
                </a:solidFill>
              </a:rPr>
            </a:br>
            <a:r>
              <a:rPr lang="en-US" sz="2000" dirty="0">
                <a:solidFill>
                  <a:srgbClr val="03006B"/>
                </a:solidFill>
              </a:rPr>
              <a:t>Provides a baseline to meet basic usability needs of most people</a:t>
            </a:r>
          </a:p>
          <a:p>
            <a:endParaRPr lang="en-US" sz="2000" dirty="0">
              <a:solidFill>
                <a:srgbClr val="03006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3006B"/>
                </a:solidFill>
              </a:rPr>
              <a:t>Level AA</a:t>
            </a:r>
            <a:br>
              <a:rPr lang="en-US" sz="2800" dirty="0">
                <a:solidFill>
                  <a:srgbClr val="03006B"/>
                </a:solidFill>
              </a:rPr>
            </a:br>
            <a:r>
              <a:rPr lang="en-US" sz="2000" dirty="0">
                <a:solidFill>
                  <a:srgbClr val="03006B"/>
                </a:solidFill>
              </a:rPr>
              <a:t>Includes usability which meets the needs of most people with disabilities</a:t>
            </a:r>
          </a:p>
          <a:p>
            <a:endParaRPr lang="en-US" sz="2000" dirty="0">
              <a:solidFill>
                <a:srgbClr val="03006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3006B"/>
                </a:solidFill>
              </a:rPr>
              <a:t>Level AAA</a:t>
            </a:r>
            <a:br>
              <a:rPr lang="en-US" sz="2800" dirty="0">
                <a:solidFill>
                  <a:srgbClr val="03006B"/>
                </a:solidFill>
              </a:rPr>
            </a:br>
            <a:r>
              <a:rPr lang="en-US" sz="2000" dirty="0">
                <a:solidFill>
                  <a:srgbClr val="03006B"/>
                </a:solidFill>
              </a:rPr>
              <a:t>Success criteria to meet the needs of all people and beyond</a:t>
            </a:r>
          </a:p>
        </p:txBody>
      </p:sp>
    </p:spTree>
    <p:extLst>
      <p:ext uri="{BB962C8B-B14F-4D97-AF65-F5344CB8AC3E}">
        <p14:creationId xmlns:p14="http://schemas.microsoft.com/office/powerpoint/2010/main" val="338014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108138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3006B"/>
                </a:solidFill>
              </a:rPr>
              <a:t>Semantic HTML is the foundation </a:t>
            </a:r>
          </a:p>
          <a:p>
            <a:pPr algn="ctr"/>
            <a:r>
              <a:rPr lang="en-US" sz="2800" dirty="0">
                <a:solidFill>
                  <a:srgbClr val="03006B"/>
                </a:solidFill>
              </a:rPr>
              <a:t>of an accessible web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3936D-1F6B-C842-A27E-59FF4891FF65}"/>
              </a:ext>
            </a:extLst>
          </p:cNvPr>
          <p:cNvSpPr/>
          <p:nvPr/>
        </p:nvSpPr>
        <p:spPr>
          <a:xfrm>
            <a:off x="2098315" y="2781597"/>
            <a:ext cx="45888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Semantics include: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Accessible name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Element role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30420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17FA8-9F91-954D-98AC-B96096CD47F4}"/>
              </a:ext>
            </a:extLst>
          </p:cNvPr>
          <p:cNvSpPr txBox="1">
            <a:spLocks/>
          </p:cNvSpPr>
          <p:nvPr/>
        </p:nvSpPr>
        <p:spPr>
          <a:xfrm>
            <a:off x="186771" y="307503"/>
            <a:ext cx="7772400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Rules of the house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FD037-8503-9B42-8E27-322DD6A4BCE9}"/>
              </a:ext>
            </a:extLst>
          </p:cNvPr>
          <p:cNvSpPr txBox="1"/>
          <p:nvPr/>
        </p:nvSpPr>
        <p:spPr>
          <a:xfrm>
            <a:off x="1461436" y="1800518"/>
            <a:ext cx="62211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3006B"/>
                </a:solidFill>
              </a:rPr>
              <a:t>We start right on time </a:t>
            </a:r>
            <a:br>
              <a:rPr lang="en-US" sz="2800" dirty="0">
                <a:solidFill>
                  <a:srgbClr val="03006B"/>
                </a:solidFill>
              </a:rPr>
            </a:br>
            <a:r>
              <a:rPr lang="en-US" dirty="0">
                <a:solidFill>
                  <a:srgbClr val="03006B"/>
                </a:solidFill>
              </a:rPr>
              <a:t>                                                              … so please be on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3006B"/>
              </a:solidFill>
            </a:endParaRPr>
          </a:p>
          <a:p>
            <a:endParaRPr lang="en-US" dirty="0">
              <a:solidFill>
                <a:srgbClr val="03006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3006B"/>
                </a:solidFill>
              </a:rPr>
              <a:t>You are expected to do small exercises</a:t>
            </a:r>
          </a:p>
          <a:p>
            <a:endParaRPr lang="en-US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The accessible name / label /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249AF-2301-214F-A934-064A3F84DA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680" y="1730498"/>
            <a:ext cx="6212640" cy="2845187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0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The element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C8099-ECF8-874E-943B-BDD7CD5422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680" y="1731600"/>
            <a:ext cx="6210048" cy="2844000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305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The current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433BA-DFF2-8F48-8F97-58E94F4735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77" y="1731685"/>
            <a:ext cx="6781846" cy="2844000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65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The page </a:t>
            </a:r>
            <a:r>
              <a:rPr lang="en-US" sz="2400" dirty="0">
                <a:solidFill>
                  <a:srgbClr val="C00000"/>
                </a:solidFill>
              </a:rPr>
              <a:t>title</a:t>
            </a:r>
            <a:r>
              <a:rPr lang="en-US" sz="2400" dirty="0">
                <a:solidFill>
                  <a:srgbClr val="03006B"/>
                </a:solidFill>
              </a:rPr>
              <a:t> is first announced by a screen reader</a:t>
            </a:r>
          </a:p>
          <a:p>
            <a:pPr algn="ctr"/>
            <a:r>
              <a:rPr lang="en-US" sz="2400" dirty="0">
                <a:solidFill>
                  <a:srgbClr val="03006B"/>
                </a:solidFill>
              </a:rPr>
              <a:t>and should describe the topic or purpose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F6460-35B9-C543-8604-5C3785007628}"/>
              </a:ext>
            </a:extLst>
          </p:cNvPr>
          <p:cNvSpPr/>
          <p:nvPr/>
        </p:nvSpPr>
        <p:spPr>
          <a:xfrm>
            <a:off x="2489914" y="2782922"/>
            <a:ext cx="42113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Think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Multi step forms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Errors in 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        …</a:t>
            </a:r>
          </a:p>
        </p:txBody>
      </p:sp>
    </p:spTree>
    <p:extLst>
      <p:ext uri="{BB962C8B-B14F-4D97-AF65-F5344CB8AC3E}">
        <p14:creationId xmlns:p14="http://schemas.microsoft.com/office/powerpoint/2010/main" val="13927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People who depend on assistive technology </a:t>
            </a:r>
          </a:p>
          <a:p>
            <a:pPr algn="ctr"/>
            <a:r>
              <a:rPr lang="en-US" sz="2400" dirty="0">
                <a:solidFill>
                  <a:srgbClr val="03006B"/>
                </a:solidFill>
              </a:rPr>
              <a:t>often navigate by headings first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23A65-F14B-754A-A5AC-DB97608F05C9}"/>
              </a:ext>
            </a:extLst>
          </p:cNvPr>
          <p:cNvGrpSpPr/>
          <p:nvPr/>
        </p:nvGrpSpPr>
        <p:grpSpPr>
          <a:xfrm>
            <a:off x="576468" y="2006041"/>
            <a:ext cx="8161131" cy="2880843"/>
            <a:chOff x="576468" y="2116874"/>
            <a:chExt cx="8161131" cy="2880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9837F4-0EC1-ED4B-8D9F-1CAB9C01E9C6}"/>
                </a:ext>
              </a:extLst>
            </p:cNvPr>
            <p:cNvGrpSpPr/>
            <p:nvPr/>
          </p:nvGrpSpPr>
          <p:grpSpPr>
            <a:xfrm>
              <a:off x="576468" y="2116874"/>
              <a:ext cx="3349398" cy="2880843"/>
              <a:chOff x="576468" y="1969092"/>
              <a:chExt cx="3349398" cy="288084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0C9DF0-7365-F844-A710-22A310422439}"/>
                  </a:ext>
                </a:extLst>
              </p:cNvPr>
              <p:cNvSpPr/>
              <p:nvPr/>
            </p:nvSpPr>
            <p:spPr>
              <a:xfrm>
                <a:off x="576468" y="1969092"/>
                <a:ext cx="3349398" cy="28808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789A7A-00A8-6543-A485-B6A8CB28B4E5}"/>
                  </a:ext>
                </a:extLst>
              </p:cNvPr>
              <p:cNvSpPr/>
              <p:nvPr/>
            </p:nvSpPr>
            <p:spPr>
              <a:xfrm>
                <a:off x="726980" y="2161584"/>
                <a:ext cx="3053012" cy="2462213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</a:rPr>
                  <a:t>&lt;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h1</a:t>
                </a:r>
                <a:r>
                  <a:rPr lang="en-US" sz="1400" dirty="0">
                    <a:latin typeface="Courier" pitchFamily="2" charset="0"/>
                  </a:rPr>
                  <a:t>&gt;Primary heading&lt;/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h1</a:t>
                </a:r>
                <a:r>
                  <a:rPr lang="en-US" sz="1400" dirty="0">
                    <a:latin typeface="Courier" pitchFamily="2" charset="0"/>
                  </a:rPr>
                  <a:t>&gt;</a:t>
                </a:r>
                <a:br>
                  <a:rPr lang="en-US" sz="1400" dirty="0">
                    <a:latin typeface="Courier" pitchFamily="2" charset="0"/>
                  </a:rPr>
                </a:br>
                <a: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  <a:t>&lt;!-- … --&gt;</a:t>
                </a: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r>
                  <a:rPr lang="en-US" sz="1400" dirty="0">
                    <a:latin typeface="Courier" pitchFamily="2" charset="0"/>
                  </a:rPr>
                  <a:t>&lt;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h2</a:t>
                </a:r>
                <a:r>
                  <a:rPr lang="en-US" sz="1400" dirty="0">
                    <a:latin typeface="Courier" pitchFamily="2" charset="0"/>
                  </a:rPr>
                  <a:t>&gt;Sub-section&lt;/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h2</a:t>
                </a:r>
                <a:r>
                  <a:rPr lang="en-US" sz="1400" dirty="0">
                    <a:latin typeface="Courier" pitchFamily="2" charset="0"/>
                  </a:rPr>
                  <a:t>&gt;</a:t>
                </a:r>
                <a:br>
                  <a:rPr lang="en-US" sz="1400" dirty="0">
                    <a:latin typeface="Courier" pitchFamily="2" charset="0"/>
                  </a:rPr>
                </a:br>
                <a: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  <a:t>&lt;!-- … --&gt;</a:t>
                </a: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r>
                  <a:rPr lang="en-US" sz="1400" dirty="0">
                    <a:latin typeface="Courier" pitchFamily="2" charset="0"/>
                  </a:rPr>
                  <a:t>&lt;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h3</a:t>
                </a:r>
                <a:r>
                  <a:rPr lang="en-US" sz="1400" dirty="0">
                    <a:latin typeface="Courier" pitchFamily="2" charset="0"/>
                  </a:rPr>
                  <a:t>&gt;Sub-sub-section&lt;/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h3</a:t>
                </a:r>
                <a:r>
                  <a:rPr lang="en-US" sz="1400" dirty="0">
                    <a:latin typeface="Courier" pitchFamily="2" charset="0"/>
                  </a:rPr>
                  <a:t>&gt;</a:t>
                </a:r>
                <a:br>
                  <a:rPr lang="en-US" sz="1400" dirty="0">
                    <a:latin typeface="Courier" pitchFamily="2" charset="0"/>
                  </a:rPr>
                </a:br>
                <a: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  <a:t>&lt;!-- … --&gt;</a:t>
                </a: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b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</a:br>
                <a:r>
                  <a:rPr lang="en-US" sz="1400" dirty="0">
                    <a:latin typeface="Courier" pitchFamily="2" charset="0"/>
                  </a:rPr>
                  <a:t>&lt;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h2</a:t>
                </a:r>
                <a:r>
                  <a:rPr lang="en-US" sz="1400" dirty="0">
                    <a:latin typeface="Courier" pitchFamily="2" charset="0"/>
                  </a:rPr>
                  <a:t>&gt;Sub-section&lt;/</a:t>
                </a:r>
                <a:r>
                  <a:rPr lang="en-US" sz="1400" b="1" dirty="0">
                    <a:solidFill>
                      <a:srgbClr val="000080"/>
                    </a:solidFill>
                    <a:latin typeface="Courier" pitchFamily="2" charset="0"/>
                  </a:rPr>
                  <a:t>h2</a:t>
                </a:r>
                <a:r>
                  <a:rPr lang="en-US" sz="1400" dirty="0">
                    <a:latin typeface="Courier" pitchFamily="2" charset="0"/>
                  </a:rPr>
                  <a:t>&gt;</a:t>
                </a:r>
                <a:br>
                  <a:rPr lang="en-US" sz="1400" dirty="0">
                    <a:latin typeface="Courier" pitchFamily="2" charset="0"/>
                  </a:rPr>
                </a:br>
                <a:r>
                  <a:rPr lang="en-US" sz="1400" i="1" dirty="0">
                    <a:solidFill>
                      <a:srgbClr val="808080"/>
                    </a:solidFill>
                    <a:latin typeface="Courier" pitchFamily="2" charset="0"/>
                  </a:rPr>
                  <a:t>&lt;!-- … --&gt;</a:t>
                </a:r>
                <a:endParaRPr lang="en-US" sz="1400" dirty="0">
                  <a:latin typeface="Courier" pitchFamily="2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41D9CA-6B25-E945-9045-5C5A258AE30D}"/>
                </a:ext>
              </a:extLst>
            </p:cNvPr>
            <p:cNvSpPr/>
            <p:nvPr/>
          </p:nvSpPr>
          <p:spPr>
            <a:xfrm>
              <a:off x="4636654" y="3309639"/>
              <a:ext cx="41009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3006B"/>
                  </a:solidFill>
                </a:rPr>
                <a:t>Logical heading order is 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94026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Images must have </a:t>
            </a:r>
            <a:r>
              <a:rPr lang="en-US" sz="2400" dirty="0">
                <a:solidFill>
                  <a:srgbClr val="C00000"/>
                </a:solidFill>
              </a:rPr>
              <a:t>alt</a:t>
            </a:r>
            <a:r>
              <a:rPr lang="en-US" sz="2400" dirty="0">
                <a:solidFill>
                  <a:srgbClr val="03006B"/>
                </a:solidFill>
              </a:rPr>
              <a:t> attribute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0BE92-2EEB-394D-8847-3506968CA3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16" y="1873447"/>
            <a:ext cx="3654579" cy="2804420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F65F76-FE6D-734F-B4CA-1FA78C8EF510}"/>
              </a:ext>
            </a:extLst>
          </p:cNvPr>
          <p:cNvSpPr/>
          <p:nvPr/>
        </p:nvSpPr>
        <p:spPr>
          <a:xfrm>
            <a:off x="4392721" y="2191514"/>
            <a:ext cx="4661040" cy="216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Alt text:</a:t>
            </a:r>
            <a:br>
              <a:rPr lang="en-US" sz="2400" dirty="0">
                <a:solidFill>
                  <a:srgbClr val="03006B"/>
                </a:solidFill>
              </a:rPr>
            </a:br>
            <a:endParaRPr lang="en-US" sz="1400" dirty="0">
              <a:solidFill>
                <a:srgbClr val="03006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should be accurate and descriptive </a:t>
            </a:r>
            <a:br>
              <a:rPr lang="en-US" sz="2000" dirty="0">
                <a:solidFill>
                  <a:srgbClr val="03006B"/>
                </a:solidFill>
              </a:rPr>
            </a:br>
            <a:r>
              <a:rPr lang="en-US" sz="2000" dirty="0">
                <a:solidFill>
                  <a:srgbClr val="03006B"/>
                </a:solidFill>
              </a:rPr>
              <a:t>... but not overwhelming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Is shown when a image fails to load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006B"/>
                </a:solidFill>
              </a:rPr>
              <a:t>Helps SEO</a:t>
            </a:r>
          </a:p>
        </p:txBody>
      </p:sp>
    </p:spTree>
    <p:extLst>
      <p:ext uri="{BB962C8B-B14F-4D97-AF65-F5344CB8AC3E}">
        <p14:creationId xmlns:p14="http://schemas.microsoft.com/office/powerpoint/2010/main" val="152703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1036134" y="989369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3006B"/>
                </a:solidFill>
                <a:latin typeface="Courier" pitchFamily="2" charset="0"/>
              </a:rPr>
              <a:t>&lt;a&gt;</a:t>
            </a:r>
            <a:r>
              <a:rPr lang="en-US" sz="2800" dirty="0">
                <a:solidFill>
                  <a:srgbClr val="03006B"/>
                </a:solidFill>
              </a:rPr>
              <a:t>   vs   </a:t>
            </a:r>
            <a:r>
              <a:rPr lang="en-US" sz="2800" dirty="0">
                <a:solidFill>
                  <a:srgbClr val="03006B"/>
                </a:solidFill>
                <a:latin typeface="Courier" pitchFamily="2" charset="0"/>
              </a:rPr>
              <a:t>&lt;button&gt;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C670AD-E935-4641-A855-B032B8341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50151"/>
              </p:ext>
            </p:extLst>
          </p:nvPr>
        </p:nvGraphicFramePr>
        <p:xfrm>
          <a:off x="367817" y="2035102"/>
          <a:ext cx="84555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833">
                  <a:extLst>
                    <a:ext uri="{9D8B030D-6E8A-4147-A177-3AD203B41FA5}">
                      <a16:colId xmlns:a16="http://schemas.microsoft.com/office/drawing/2014/main" val="3746200419"/>
                    </a:ext>
                  </a:extLst>
                </a:gridCol>
                <a:gridCol w="4203667">
                  <a:extLst>
                    <a:ext uri="{9D8B030D-6E8A-4147-A177-3AD203B41FA5}">
                      <a16:colId xmlns:a16="http://schemas.microsoft.com/office/drawing/2014/main" val="3031876606"/>
                    </a:ext>
                  </a:extLst>
                </a:gridCol>
              </a:tblGrid>
              <a:tr h="1624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&lt;a&gt;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&lt;button&gt;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03694"/>
                  </a:ext>
                </a:extLst>
              </a:tr>
              <a:tr h="648277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Loading a new page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Downloading a file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Jumping to a section on the same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Submitting a form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Executing an on-screen action </a:t>
                      </a:r>
                      <a:br>
                        <a:rPr lang="en-US" sz="2000" dirty="0">
                          <a:solidFill>
                            <a:srgbClr val="03006B"/>
                          </a:solidFill>
                        </a:rPr>
                      </a:br>
                      <a:r>
                        <a:rPr lang="en-US" sz="2000" dirty="0" err="1">
                          <a:solidFill>
                            <a:srgbClr val="03006B"/>
                          </a:solidFill>
                        </a:rPr>
                        <a:t>ie</a:t>
                      </a:r>
                      <a:r>
                        <a:rPr lang="en-US" sz="2000" dirty="0">
                          <a:solidFill>
                            <a:srgbClr val="03006B"/>
                          </a:solidFill>
                        </a:rPr>
                        <a:t>. sorting table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719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F6DFE1A-65E8-9D45-B151-B1200052834D}"/>
              </a:ext>
            </a:extLst>
          </p:cNvPr>
          <p:cNvSpPr/>
          <p:nvPr/>
        </p:nvSpPr>
        <p:spPr>
          <a:xfrm>
            <a:off x="941458" y="4234016"/>
            <a:ext cx="2820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Shift focus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0CAF6-D65E-424C-8214-0524884201DB}"/>
              </a:ext>
            </a:extLst>
          </p:cNvPr>
          <p:cNvSpPr/>
          <p:nvPr/>
        </p:nvSpPr>
        <p:spPr>
          <a:xfrm>
            <a:off x="5277627" y="4234015"/>
            <a:ext cx="2820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3006B"/>
                </a:solidFill>
              </a:rPr>
              <a:t>No focus shift</a:t>
            </a:r>
          </a:p>
        </p:txBody>
      </p:sp>
    </p:spTree>
    <p:extLst>
      <p:ext uri="{BB962C8B-B14F-4D97-AF65-F5344CB8AC3E}">
        <p14:creationId xmlns:p14="http://schemas.microsoft.com/office/powerpoint/2010/main" val="18616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772636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65F76-FE6D-734F-B4CA-1FA78C8EF510}"/>
              </a:ext>
            </a:extLst>
          </p:cNvPr>
          <p:cNvSpPr/>
          <p:nvPr/>
        </p:nvSpPr>
        <p:spPr>
          <a:xfrm>
            <a:off x="1344720" y="1679359"/>
            <a:ext cx="72341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Use </a:t>
            </a:r>
            <a:r>
              <a:rPr lang="en-US" sz="2400" dirty="0">
                <a:solidFill>
                  <a:srgbClr val="03006B"/>
                </a:solidFill>
                <a:latin typeface="Courier" pitchFamily="2" charset="0"/>
              </a:rPr>
              <a:t>&lt;</a:t>
            </a:r>
            <a:r>
              <a:rPr lang="en-US" sz="2400" dirty="0" err="1">
                <a:solidFill>
                  <a:srgbClr val="03006B"/>
                </a:solidFill>
                <a:latin typeface="Courier" pitchFamily="2" charset="0"/>
              </a:rPr>
              <a:t>fieldset</a:t>
            </a:r>
            <a:r>
              <a:rPr lang="en-US" sz="2400" dirty="0">
                <a:solidFill>
                  <a:srgbClr val="03006B"/>
                </a:solidFill>
                <a:latin typeface="Courier" pitchFamily="2" charset="0"/>
              </a:rPr>
              <a:t>&gt;</a:t>
            </a:r>
            <a:r>
              <a:rPr lang="en-US" sz="2400" dirty="0">
                <a:solidFill>
                  <a:srgbClr val="03006B"/>
                </a:solidFill>
              </a:rPr>
              <a:t> to group inputs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Use </a:t>
            </a:r>
            <a:r>
              <a:rPr lang="en-US" sz="2400" dirty="0">
                <a:solidFill>
                  <a:srgbClr val="03006B"/>
                </a:solidFill>
                <a:latin typeface="Courier" pitchFamily="2" charset="0"/>
              </a:rPr>
              <a:t>&lt;label&gt;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3006B"/>
                </a:solidFill>
              </a:rPr>
              <a:t>Associated with its input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3006B"/>
                </a:solidFill>
              </a:rPr>
              <a:t>Always visible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Don’t use </a:t>
            </a:r>
            <a:r>
              <a:rPr lang="en-US" sz="2400" dirty="0">
                <a:solidFill>
                  <a:srgbClr val="03006B"/>
                </a:solidFill>
                <a:latin typeface="Courier" pitchFamily="2" charset="0"/>
              </a:rPr>
              <a:t>placeholder</a:t>
            </a:r>
            <a:r>
              <a:rPr lang="en-US" sz="2400" dirty="0">
                <a:solidFill>
                  <a:srgbClr val="03006B"/>
                </a:solidFill>
              </a:rPr>
              <a:t> attribute on </a:t>
            </a:r>
            <a:r>
              <a:rPr lang="en-US" sz="2400" dirty="0">
                <a:solidFill>
                  <a:srgbClr val="03006B"/>
                </a:solidFill>
                <a:latin typeface="Courier" pitchFamily="2" charset="0"/>
              </a:rPr>
              <a:t>&lt;input&gt;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Error messages preferred below the input</a:t>
            </a:r>
          </a:p>
          <a:p>
            <a:endParaRPr lang="en-US" sz="2400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8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772636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Accessible Rich Internet Applications - ARIA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65F76-FE6D-734F-B4CA-1FA78C8EF510}"/>
              </a:ext>
            </a:extLst>
          </p:cNvPr>
          <p:cNvSpPr/>
          <p:nvPr/>
        </p:nvSpPr>
        <p:spPr>
          <a:xfrm>
            <a:off x="1150315" y="1804657"/>
            <a:ext cx="72341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solidFill>
                  <a:srgbClr val="03006B"/>
                </a:solidFill>
              </a:rPr>
              <a:t>ARIA can provide: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Accessible name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Element role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3006B"/>
                </a:solidFill>
              </a:rPr>
              <a:t>Current state</a:t>
            </a:r>
          </a:p>
          <a:p>
            <a:endParaRPr lang="en-US" sz="2400" dirty="0">
              <a:solidFill>
                <a:srgbClr val="03006B"/>
              </a:solidFill>
            </a:endParaRPr>
          </a:p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A0578-B872-7C4B-9B1B-589624009F70}"/>
              </a:ext>
            </a:extLst>
          </p:cNvPr>
          <p:cNvSpPr/>
          <p:nvPr/>
        </p:nvSpPr>
        <p:spPr>
          <a:xfrm>
            <a:off x="970451" y="4466924"/>
            <a:ext cx="72341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300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https://www.w3.org/TR/wai-aria-1.1/</a:t>
            </a:r>
            <a:endParaRPr lang="en-US" sz="2000" dirty="0">
              <a:solidFill>
                <a:srgbClr val="030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14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D68A6-6C44-F840-BBDD-70588ADA7100}"/>
              </a:ext>
            </a:extLst>
          </p:cNvPr>
          <p:cNvSpPr/>
          <p:nvPr/>
        </p:nvSpPr>
        <p:spPr>
          <a:xfrm>
            <a:off x="472716" y="772636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006B"/>
                </a:solidFill>
              </a:rPr>
              <a:t>ARIA examples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F630F5-48ED-FB4B-B743-68F5892FEB1A}"/>
              </a:ext>
            </a:extLst>
          </p:cNvPr>
          <p:cNvGrpSpPr/>
          <p:nvPr/>
        </p:nvGrpSpPr>
        <p:grpSpPr>
          <a:xfrm>
            <a:off x="1719652" y="1373525"/>
            <a:ext cx="5326032" cy="1362043"/>
            <a:chOff x="576468" y="1969092"/>
            <a:chExt cx="3100820" cy="13620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907BAF-B413-5244-8786-353C07540BFC}"/>
                </a:ext>
              </a:extLst>
            </p:cNvPr>
            <p:cNvSpPr/>
            <p:nvPr/>
          </p:nvSpPr>
          <p:spPr>
            <a:xfrm>
              <a:off x="576468" y="1969092"/>
              <a:ext cx="3100820" cy="1073123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706C2-98C5-6D47-9D66-68CDD379D11B}"/>
                </a:ext>
              </a:extLst>
            </p:cNvPr>
            <p:cNvSpPr/>
            <p:nvPr/>
          </p:nvSpPr>
          <p:spPr>
            <a:xfrm>
              <a:off x="624276" y="2161584"/>
              <a:ext cx="3053012" cy="116955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" pitchFamily="2" charset="0"/>
                </a:rPr>
                <a:t>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role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="button"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aria-label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="Fake button"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aria-disabled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="true"</a:t>
              </a:r>
              <a:r>
                <a:rPr lang="en-US" sz="1400" dirty="0">
                  <a:latin typeface="Courier" pitchFamily="2" charset="0"/>
                </a:rPr>
                <a:t>&gt;&lt;/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068F59-8C09-5F43-BD0E-9D001094DB1A}"/>
              </a:ext>
            </a:extLst>
          </p:cNvPr>
          <p:cNvGrpSpPr/>
          <p:nvPr/>
        </p:nvGrpSpPr>
        <p:grpSpPr>
          <a:xfrm>
            <a:off x="1719652" y="2696853"/>
            <a:ext cx="5326032" cy="2153277"/>
            <a:chOff x="576468" y="1969092"/>
            <a:chExt cx="3437787" cy="21532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570536-FE38-E445-931A-1B98590A03E8}"/>
                </a:ext>
              </a:extLst>
            </p:cNvPr>
            <p:cNvSpPr/>
            <p:nvPr/>
          </p:nvSpPr>
          <p:spPr>
            <a:xfrm>
              <a:off x="576468" y="1969092"/>
              <a:ext cx="3437787" cy="21532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AAE577-3FAC-914E-8082-0B9D615A21B8}"/>
                </a:ext>
              </a:extLst>
            </p:cNvPr>
            <p:cNvSpPr/>
            <p:nvPr/>
          </p:nvSpPr>
          <p:spPr>
            <a:xfrm>
              <a:off x="664857" y="2161584"/>
              <a:ext cx="3349398" cy="181588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" pitchFamily="2" charset="0"/>
                </a:rPr>
                <a:t>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class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="..."</a:t>
              </a:r>
              <a:r>
                <a:rPr lang="en-US" sz="1400" dirty="0">
                  <a:latin typeface="Courier" pitchFamily="2" charset="0"/>
                </a:rPr>
                <a:t>&gt;</a:t>
              </a:r>
              <a:br>
                <a:rPr lang="en-US" sz="1400" dirty="0">
                  <a:latin typeface="Courier" pitchFamily="2" charset="0"/>
                </a:rPr>
              </a:br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class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="..."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role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="checkbox"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aria-checked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="false"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aria-</a:t>
              </a:r>
              <a:r>
                <a:rPr lang="en-US" sz="1400" b="1" dirty="0" err="1">
                  <a:solidFill>
                    <a:srgbClr val="0000FF"/>
                  </a:solidFill>
                  <a:latin typeface="Courier" pitchFamily="2" charset="0"/>
                </a:rPr>
                <a:t>labelledby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="fake-checkbox"</a:t>
              </a:r>
              <a:r>
                <a:rPr lang="en-US" sz="1400" dirty="0">
                  <a:latin typeface="Courier" pitchFamily="2" charset="0"/>
                </a:rPr>
                <a:t>&gt;&lt;/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</a:t>
              </a:r>
              <a:r>
                <a:rPr lang="en-US" sz="1400" dirty="0">
                  <a:latin typeface="Courier" pitchFamily="2" charset="0"/>
                </a:rPr>
                <a:t>&gt;</a:t>
              </a:r>
              <a:br>
                <a:rPr lang="en-US" sz="1400" dirty="0">
                  <a:latin typeface="Courier" pitchFamily="2" charset="0"/>
                </a:rPr>
              </a:br>
              <a:r>
                <a:rPr lang="en-US" sz="1400" dirty="0">
                  <a:latin typeface="Courier" pitchFamily="2" charset="0"/>
                </a:rPr>
                <a:t>  &lt;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class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="..."</a:t>
              </a:r>
              <a:b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</a:b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       </a:t>
              </a:r>
              <a:r>
                <a:rPr lang="en-US" sz="1400" b="1" dirty="0">
                  <a:solidFill>
                    <a:srgbClr val="0000FF"/>
                  </a:solidFill>
                  <a:latin typeface="Courier" pitchFamily="2" charset="0"/>
                </a:rPr>
                <a:t>id</a:t>
              </a:r>
              <a:r>
                <a:rPr lang="en-US" sz="1400" b="1" dirty="0">
                  <a:solidFill>
                    <a:srgbClr val="008000"/>
                  </a:solidFill>
                  <a:latin typeface="Courier" pitchFamily="2" charset="0"/>
                </a:rPr>
                <a:t>="fake-checkbox"</a:t>
              </a:r>
              <a:r>
                <a:rPr lang="en-US" sz="1400" dirty="0">
                  <a:latin typeface="Courier" pitchFamily="2" charset="0"/>
                </a:rPr>
                <a:t>&gt;Fake checkbox&lt;/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</a:t>
              </a:r>
              <a:r>
                <a:rPr lang="en-US" sz="1400" dirty="0">
                  <a:latin typeface="Courier" pitchFamily="2" charset="0"/>
                </a:rPr>
                <a:t>&gt;</a:t>
              </a:r>
              <a:br>
                <a:rPr lang="en-US" sz="1400" dirty="0">
                  <a:latin typeface="Courier" pitchFamily="2" charset="0"/>
                </a:rPr>
              </a:br>
              <a:r>
                <a:rPr lang="en-US" sz="1400" dirty="0">
                  <a:latin typeface="Courier" pitchFamily="2" charset="0"/>
                </a:rPr>
                <a:t>&lt;/</a:t>
              </a:r>
              <a:r>
                <a:rPr lang="en-US" sz="1400" b="1" dirty="0">
                  <a:solidFill>
                    <a:srgbClr val="000080"/>
                  </a:solidFill>
                  <a:latin typeface="Courier" pitchFamily="2" charset="0"/>
                </a:rPr>
                <a:t>div</a:t>
              </a:r>
              <a:r>
                <a:rPr lang="en-US" sz="1400" dirty="0">
                  <a:latin typeface="Courier" pitchFamily="2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4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ML5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558" y="596308"/>
            <a:ext cx="3950883" cy="3950883"/>
          </a:xfrm>
          <a:prstGeom prst="rect">
            <a:avLst/>
          </a:prstGeom>
          <a:effectLst>
            <a:outerShdw blurRad="381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01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EB9770-16F1-4C48-B35D-4ACAA58FC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04" y="2825902"/>
            <a:ext cx="31750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01740-D397-1747-AE2D-213E6C0F0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804" y="2667152"/>
            <a:ext cx="952500" cy="952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472716" y="739706"/>
            <a:ext cx="720255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006B"/>
                </a:solidFill>
              </a:rPr>
              <a:t>Check your pages !</a:t>
            </a:r>
            <a:br>
              <a:rPr lang="en-US" sz="2800" dirty="0">
                <a:solidFill>
                  <a:srgbClr val="03006B"/>
                </a:solidFill>
              </a:rPr>
            </a:br>
            <a:endParaRPr lang="en-US" sz="2800" dirty="0">
              <a:solidFill>
                <a:srgbClr val="03006B"/>
              </a:solidFill>
            </a:endParaRPr>
          </a:p>
          <a:p>
            <a:r>
              <a:rPr lang="en-US" sz="2000" dirty="0">
                <a:solidFill>
                  <a:srgbClr val="03006B"/>
                </a:solidFill>
              </a:rPr>
              <a:t>Validators for Chrome, Firefox, …</a:t>
            </a:r>
          </a:p>
        </p:txBody>
      </p:sp>
    </p:spTree>
    <p:extLst>
      <p:ext uri="{BB962C8B-B14F-4D97-AF65-F5344CB8AC3E}">
        <p14:creationId xmlns:p14="http://schemas.microsoft.com/office/powerpoint/2010/main" val="394713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Accessibility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443A1-D1DC-4246-989F-54A9C478B61D}"/>
              </a:ext>
            </a:extLst>
          </p:cNvPr>
          <p:cNvSpPr/>
          <p:nvPr/>
        </p:nvSpPr>
        <p:spPr>
          <a:xfrm>
            <a:off x="2098316" y="1342992"/>
            <a:ext cx="458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3006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9E5F19-2F3E-D648-B602-09706752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6136"/>
            <a:ext cx="914400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800" dirty="0">
                <a:solidFill>
                  <a:srgbClr val="03006B"/>
                </a:solidFill>
              </a:endParaRP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3DCE2A07-919C-B244-B5A9-D0780C36DBCB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6233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C76CD-F8D5-8446-ACBA-D01CEA70FF4F}"/>
              </a:ext>
            </a:extLst>
          </p:cNvPr>
          <p:cNvSpPr txBox="1">
            <a:spLocks/>
          </p:cNvSpPr>
          <p:nvPr/>
        </p:nvSpPr>
        <p:spPr>
          <a:xfrm>
            <a:off x="186766" y="1448146"/>
            <a:ext cx="8768693" cy="764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5875" cmpd="sng">
                  <a:noFill/>
                  <a:prstDash val="solid"/>
                </a:ln>
                <a:solidFill>
                  <a:srgbClr val="03006B"/>
                </a:solidFill>
              </a:rPr>
              <a:t>Hyper Text Markup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C5C3D-80AE-6940-943F-E9DED03DA065}"/>
              </a:ext>
            </a:extLst>
          </p:cNvPr>
          <p:cNvSpPr txBox="1"/>
          <p:nvPr/>
        </p:nvSpPr>
        <p:spPr>
          <a:xfrm>
            <a:off x="2033205" y="2764543"/>
            <a:ext cx="50758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3006B"/>
                </a:solidFill>
              </a:rPr>
              <a:t>A language that tells the browser </a:t>
            </a:r>
          </a:p>
          <a:p>
            <a:pPr algn="ctr"/>
            <a:r>
              <a:rPr lang="en-US" sz="2800" dirty="0">
                <a:solidFill>
                  <a:srgbClr val="03006B"/>
                </a:solidFill>
              </a:rPr>
              <a:t>how to structure a webpage</a:t>
            </a:r>
          </a:p>
        </p:txBody>
      </p:sp>
    </p:spTree>
    <p:extLst>
      <p:ext uri="{BB962C8B-B14F-4D97-AF65-F5344CB8AC3E}">
        <p14:creationId xmlns:p14="http://schemas.microsoft.com/office/powerpoint/2010/main" val="394143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HTML Syntax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B53358-3E26-E144-834A-96944CCD7F7B}"/>
              </a:ext>
            </a:extLst>
          </p:cNvPr>
          <p:cNvGrpSpPr/>
          <p:nvPr/>
        </p:nvGrpSpPr>
        <p:grpSpPr>
          <a:xfrm>
            <a:off x="808934" y="2296714"/>
            <a:ext cx="6587760" cy="838991"/>
            <a:chOff x="808934" y="2047694"/>
            <a:chExt cx="6587760" cy="8389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E44097-A853-8841-9B95-7FDB8777E51C}"/>
                </a:ext>
              </a:extLst>
            </p:cNvPr>
            <p:cNvSpPr txBox="1"/>
            <p:nvPr/>
          </p:nvSpPr>
          <p:spPr>
            <a:xfrm>
              <a:off x="808934" y="2047694"/>
              <a:ext cx="1683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3006B"/>
                  </a:solidFill>
                </a:rPr>
                <a:t>Attributes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49EF79E-F99F-6D44-9C10-DD9E0B9284C3}"/>
                </a:ext>
              </a:extLst>
            </p:cNvPr>
            <p:cNvGrpSpPr/>
            <p:nvPr/>
          </p:nvGrpSpPr>
          <p:grpSpPr>
            <a:xfrm>
              <a:off x="4249679" y="2140027"/>
              <a:ext cx="3147015" cy="746658"/>
              <a:chOff x="4249679" y="2140027"/>
              <a:chExt cx="3147015" cy="7466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9B3F1F-9C1A-8A41-9366-1B9A283A49CC}"/>
                  </a:ext>
                </a:extLst>
              </p:cNvPr>
              <p:cNvSpPr txBox="1"/>
              <p:nvPr/>
            </p:nvSpPr>
            <p:spPr>
              <a:xfrm>
                <a:off x="4249679" y="2140027"/>
                <a:ext cx="31470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3006B"/>
                    </a:solidFill>
                    <a:latin typeface="Courier" pitchFamily="2" charset="0"/>
                    <a:cs typeface="Consolas" panose="020B0609020204030204" pitchFamily="49" charset="0"/>
                  </a:rPr>
                  <a:t>&lt;</a:t>
                </a:r>
                <a:r>
                  <a:rPr lang="en-US" sz="1600" dirty="0" err="1">
                    <a:solidFill>
                      <a:srgbClr val="03006B"/>
                    </a:solidFill>
                    <a:latin typeface="Courier" pitchFamily="2" charset="0"/>
                    <a:cs typeface="Consolas" panose="020B0609020204030204" pitchFamily="49" charset="0"/>
                  </a:rPr>
                  <a:t>img</a:t>
                </a:r>
                <a:r>
                  <a:rPr lang="en-US" sz="1600" dirty="0">
                    <a:solidFill>
                      <a:srgbClr val="03006B"/>
                    </a:solidFill>
                    <a:latin typeface="Courier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sz="1600" dirty="0" err="1">
                    <a:solidFill>
                      <a:srgbClr val="03006B"/>
                    </a:solidFill>
                    <a:latin typeface="Courier" pitchFamily="2" charset="0"/>
                    <a:cs typeface="Consolas" panose="020B0609020204030204" pitchFamily="49" charset="0"/>
                  </a:rPr>
                  <a:t>src</a:t>
                </a:r>
                <a:r>
                  <a:rPr lang="en-US" sz="1600" dirty="0">
                    <a:solidFill>
                      <a:srgbClr val="03006B"/>
                    </a:solidFill>
                    <a:latin typeface="Courier" pitchFamily="2" charset="0"/>
                    <a:cs typeface="Consolas" panose="020B0609020204030204" pitchFamily="49" charset="0"/>
                  </a:rPr>
                  <a:t>=“https://...” &gt;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528F646-E934-294C-8B97-2F37FBC609A0}"/>
                  </a:ext>
                </a:extLst>
              </p:cNvPr>
              <p:cNvGrpSpPr/>
              <p:nvPr/>
            </p:nvGrpSpPr>
            <p:grpSpPr>
              <a:xfrm>
                <a:off x="4791291" y="2528968"/>
                <a:ext cx="705642" cy="357717"/>
                <a:chOff x="4791291" y="2528968"/>
                <a:chExt cx="705642" cy="357717"/>
              </a:xfrm>
            </p:grpSpPr>
            <p:sp>
              <p:nvSpPr>
                <p:cNvPr id="19" name="Left Bracket 18">
                  <a:extLst>
                    <a:ext uri="{FF2B5EF4-FFF2-40B4-BE49-F238E27FC236}">
                      <a16:creationId xmlns:a16="http://schemas.microsoft.com/office/drawing/2014/main" id="{3566F4F9-FC93-E54F-8A7E-AF104D3CC3C5}"/>
                    </a:ext>
                  </a:extLst>
                </p:cNvPr>
                <p:cNvSpPr/>
                <p:nvPr/>
              </p:nvSpPr>
              <p:spPr>
                <a:xfrm rot="16200000">
                  <a:off x="5121253" y="2341516"/>
                  <a:ext cx="45719" cy="420624"/>
                </a:xfrm>
                <a:prstGeom prst="leftBracket">
                  <a:avLst/>
                </a:prstGeom>
                <a:ln w="12700">
                  <a:solidFill>
                    <a:srgbClr val="03006B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DB0DDA-DEFE-2A49-A7E7-D5BD28A52F37}"/>
                    </a:ext>
                  </a:extLst>
                </p:cNvPr>
                <p:cNvSpPr txBox="1"/>
                <p:nvPr/>
              </p:nvSpPr>
              <p:spPr>
                <a:xfrm>
                  <a:off x="4791291" y="2625075"/>
                  <a:ext cx="70564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Attribute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8320912-822B-B242-A3CE-084D768C2FD6}"/>
                  </a:ext>
                </a:extLst>
              </p:cNvPr>
              <p:cNvGrpSpPr/>
              <p:nvPr/>
            </p:nvGrpSpPr>
            <p:grpSpPr>
              <a:xfrm>
                <a:off x="5532406" y="2533168"/>
                <a:ext cx="1415151" cy="353517"/>
                <a:chOff x="5532406" y="2533168"/>
                <a:chExt cx="1415151" cy="353517"/>
              </a:xfrm>
            </p:grpSpPr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E8E449F1-CAE2-CD43-9C62-24CF12F4484C}"/>
                    </a:ext>
                  </a:extLst>
                </p:cNvPr>
                <p:cNvSpPr/>
                <p:nvPr/>
              </p:nvSpPr>
              <p:spPr>
                <a:xfrm rot="16200000">
                  <a:off x="6217122" y="1848452"/>
                  <a:ext cx="45719" cy="1415151"/>
                </a:xfrm>
                <a:prstGeom prst="leftBracket">
                  <a:avLst/>
                </a:prstGeom>
                <a:ln w="12700">
                  <a:solidFill>
                    <a:srgbClr val="03006B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D195F9-9E3F-114C-97CA-CE052E008627}"/>
                    </a:ext>
                  </a:extLst>
                </p:cNvPr>
                <p:cNvSpPr txBox="1"/>
                <p:nvPr/>
              </p:nvSpPr>
              <p:spPr>
                <a:xfrm>
                  <a:off x="5985745" y="2625075"/>
                  <a:ext cx="5084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Value</a:t>
                  </a:r>
                </a:p>
              </p:txBody>
            </p:sp>
          </p:grp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455CB9-5EDC-9642-9A6A-555E9B60C58E}"/>
              </a:ext>
            </a:extLst>
          </p:cNvPr>
          <p:cNvGrpSpPr/>
          <p:nvPr/>
        </p:nvGrpSpPr>
        <p:grpSpPr>
          <a:xfrm>
            <a:off x="808934" y="944527"/>
            <a:ext cx="6746928" cy="783322"/>
            <a:chOff x="808934" y="944527"/>
            <a:chExt cx="6746928" cy="7833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DDFEB9-C082-4F4F-A4CD-905ADA14C0A3}"/>
                </a:ext>
              </a:extLst>
            </p:cNvPr>
            <p:cNvSpPr txBox="1"/>
            <p:nvPr/>
          </p:nvSpPr>
          <p:spPr>
            <a:xfrm>
              <a:off x="4249679" y="1031578"/>
              <a:ext cx="3270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3006B"/>
                  </a:solidFill>
                  <a:latin typeface="Courier" pitchFamily="2" charset="0"/>
                </a:rPr>
                <a:t>&lt;p&gt;Hello Better World&lt;/p&gt;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A4694-AC6E-D647-A548-D78773C83C01}"/>
                </a:ext>
              </a:extLst>
            </p:cNvPr>
            <p:cNvSpPr txBox="1"/>
            <p:nvPr/>
          </p:nvSpPr>
          <p:spPr>
            <a:xfrm>
              <a:off x="808934" y="944527"/>
              <a:ext cx="1558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3006B"/>
                  </a:solidFill>
                </a:rPr>
                <a:t>Elements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962336-0E9F-A146-9187-7A97DD1DD52F}"/>
                </a:ext>
              </a:extLst>
            </p:cNvPr>
            <p:cNvGrpSpPr/>
            <p:nvPr/>
          </p:nvGrpSpPr>
          <p:grpSpPr>
            <a:xfrm>
              <a:off x="4165263" y="1370131"/>
              <a:ext cx="707246" cy="357717"/>
              <a:chOff x="4165263" y="1370131"/>
              <a:chExt cx="707246" cy="357717"/>
            </a:xfrm>
          </p:grpSpPr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21685A49-02EA-454C-90DF-117BAD8D4944}"/>
                  </a:ext>
                </a:extLst>
              </p:cNvPr>
              <p:cNvSpPr/>
              <p:nvPr/>
            </p:nvSpPr>
            <p:spPr>
              <a:xfrm rot="16200000">
                <a:off x="4467484" y="1248406"/>
                <a:ext cx="45719" cy="289170"/>
              </a:xfrm>
              <a:prstGeom prst="leftBracket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9DA2B-8920-F346-9829-98F82689836C}"/>
                  </a:ext>
                </a:extLst>
              </p:cNvPr>
              <p:cNvSpPr txBox="1"/>
              <p:nvPr/>
            </p:nvSpPr>
            <p:spPr>
              <a:xfrm>
                <a:off x="4165263" y="1466238"/>
                <a:ext cx="707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Open tag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FDD0D79-7F13-2F41-B81E-7031197FF3C4}"/>
                </a:ext>
              </a:extLst>
            </p:cNvPr>
            <p:cNvGrpSpPr/>
            <p:nvPr/>
          </p:nvGrpSpPr>
          <p:grpSpPr>
            <a:xfrm>
              <a:off x="6853426" y="1370131"/>
              <a:ext cx="702436" cy="357717"/>
              <a:chOff x="4167668" y="1370131"/>
              <a:chExt cx="702436" cy="357717"/>
            </a:xfrm>
          </p:grpSpPr>
          <p:sp>
            <p:nvSpPr>
              <p:cNvPr id="30" name="Left Bracket 29">
                <a:extLst>
                  <a:ext uri="{FF2B5EF4-FFF2-40B4-BE49-F238E27FC236}">
                    <a16:creationId xmlns:a16="http://schemas.microsoft.com/office/drawing/2014/main" id="{A58AD45D-6A1D-B647-9008-EFEAA01A09CA}"/>
                  </a:ext>
                </a:extLst>
              </p:cNvPr>
              <p:cNvSpPr/>
              <p:nvPr/>
            </p:nvSpPr>
            <p:spPr>
              <a:xfrm rot="16200000">
                <a:off x="4461114" y="1208526"/>
                <a:ext cx="49918" cy="373128"/>
              </a:xfrm>
              <a:prstGeom prst="leftBracket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E17C362-9229-0F4F-B75C-0032282D00B4}"/>
                  </a:ext>
                </a:extLst>
              </p:cNvPr>
              <p:cNvSpPr txBox="1"/>
              <p:nvPr/>
            </p:nvSpPr>
            <p:spPr>
              <a:xfrm>
                <a:off x="4167668" y="1466238"/>
                <a:ext cx="7024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Close tag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09B33D-6AF3-584C-8262-0CD5C3B06BA1}"/>
                </a:ext>
              </a:extLst>
            </p:cNvPr>
            <p:cNvGrpSpPr/>
            <p:nvPr/>
          </p:nvGrpSpPr>
          <p:grpSpPr>
            <a:xfrm>
              <a:off x="4941489" y="1370131"/>
              <a:ext cx="1842956" cy="357718"/>
              <a:chOff x="3638927" y="1370130"/>
              <a:chExt cx="1842956" cy="357718"/>
            </a:xfrm>
          </p:grpSpPr>
          <p:sp>
            <p:nvSpPr>
              <p:cNvPr id="33" name="Left Bracket 32">
                <a:extLst>
                  <a:ext uri="{FF2B5EF4-FFF2-40B4-BE49-F238E27FC236}">
                    <a16:creationId xmlns:a16="http://schemas.microsoft.com/office/drawing/2014/main" id="{65DA80D4-772D-0B43-A5A9-C6023E710B9E}"/>
                  </a:ext>
                </a:extLst>
              </p:cNvPr>
              <p:cNvSpPr/>
              <p:nvPr/>
            </p:nvSpPr>
            <p:spPr>
              <a:xfrm rot="16200000">
                <a:off x="4537545" y="471512"/>
                <a:ext cx="45719" cy="1842956"/>
              </a:xfrm>
              <a:prstGeom prst="leftBracket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1933D6-DB13-A24C-9FBE-6D37B1101B5C}"/>
                  </a:ext>
                </a:extLst>
              </p:cNvPr>
              <p:cNvSpPr txBox="1"/>
              <p:nvPr/>
            </p:nvSpPr>
            <p:spPr>
              <a:xfrm>
                <a:off x="4196523" y="1466238"/>
                <a:ext cx="6447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Content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8924D4-BFD0-BD40-9D66-965531D983A6}"/>
              </a:ext>
            </a:extLst>
          </p:cNvPr>
          <p:cNvGrpSpPr/>
          <p:nvPr/>
        </p:nvGrpSpPr>
        <p:grpSpPr>
          <a:xfrm>
            <a:off x="808934" y="3664427"/>
            <a:ext cx="7703812" cy="1077631"/>
            <a:chOff x="808934" y="3664427"/>
            <a:chExt cx="7703812" cy="10776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B43BF8-735E-2C42-BF30-2FD8266B76E1}"/>
                </a:ext>
              </a:extLst>
            </p:cNvPr>
            <p:cNvSpPr txBox="1"/>
            <p:nvPr/>
          </p:nvSpPr>
          <p:spPr>
            <a:xfrm>
              <a:off x="808934" y="3664427"/>
              <a:ext cx="21796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3006B"/>
                  </a:solidFill>
                </a:rPr>
                <a:t>Relationships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C8E28D-4418-7544-A609-35D558FA65D6}"/>
                </a:ext>
              </a:extLst>
            </p:cNvPr>
            <p:cNvGrpSpPr/>
            <p:nvPr/>
          </p:nvGrpSpPr>
          <p:grpSpPr>
            <a:xfrm>
              <a:off x="3458743" y="3787951"/>
              <a:ext cx="5054003" cy="954107"/>
              <a:chOff x="3437775" y="3505147"/>
              <a:chExt cx="5054003" cy="95410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92B4F8-F929-1348-B974-13D1C26654A5}"/>
                  </a:ext>
                </a:extLst>
              </p:cNvPr>
              <p:cNvSpPr txBox="1"/>
              <p:nvPr/>
            </p:nvSpPr>
            <p:spPr>
              <a:xfrm>
                <a:off x="4249679" y="3505147"/>
                <a:ext cx="34067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3006B"/>
                    </a:solidFill>
                    <a:latin typeface="Courier" pitchFamily="2" charset="0"/>
                  </a:rPr>
                  <a:t>&lt;div&gt;</a:t>
                </a:r>
              </a:p>
              <a:p>
                <a:r>
                  <a:rPr lang="en-US" sz="1400" dirty="0">
                    <a:solidFill>
                      <a:srgbClr val="03006B"/>
                    </a:solidFill>
                    <a:latin typeface="Courier" pitchFamily="2" charset="0"/>
                  </a:rPr>
                  <a:t>   &lt;h1&gt;Hello Better World&lt;/h1&gt;</a:t>
                </a:r>
              </a:p>
              <a:p>
                <a:r>
                  <a:rPr lang="en-US" sz="1400" dirty="0">
                    <a:solidFill>
                      <a:srgbClr val="03006B"/>
                    </a:solidFill>
                    <a:latin typeface="Courier" pitchFamily="2" charset="0"/>
                  </a:rPr>
                  <a:t>   &lt;h2&gt;Hello Better World&lt;/h2&gt;</a:t>
                </a:r>
              </a:p>
              <a:p>
                <a:r>
                  <a:rPr lang="en-US" sz="1400" dirty="0">
                    <a:solidFill>
                      <a:srgbClr val="03006B"/>
                    </a:solidFill>
                    <a:latin typeface="Courier" pitchFamily="2" charset="0"/>
                  </a:rPr>
                  <a:t>&lt;/div&gt;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45EB80-A015-B449-88EE-65AF4482DD96}"/>
                  </a:ext>
                </a:extLst>
              </p:cNvPr>
              <p:cNvSpPr txBox="1"/>
              <p:nvPr/>
            </p:nvSpPr>
            <p:spPr>
              <a:xfrm>
                <a:off x="3437775" y="3514574"/>
                <a:ext cx="5645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Parent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111D4B-3A07-8242-88EC-D73401A8F483}"/>
                  </a:ext>
                </a:extLst>
              </p:cNvPr>
              <p:cNvSpPr txBox="1"/>
              <p:nvPr/>
            </p:nvSpPr>
            <p:spPr>
              <a:xfrm>
                <a:off x="3540508" y="3737884"/>
                <a:ext cx="471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Child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2EAC96-3E04-AE4B-BFD8-47CD437C2303}"/>
                  </a:ext>
                </a:extLst>
              </p:cNvPr>
              <p:cNvSpPr txBox="1"/>
              <p:nvPr/>
            </p:nvSpPr>
            <p:spPr>
              <a:xfrm>
                <a:off x="7879110" y="3851395"/>
                <a:ext cx="61266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Siblings</a:t>
                </a:r>
              </a:p>
            </p:txBody>
          </p:sp>
          <p:sp>
            <p:nvSpPr>
              <p:cNvPr id="40" name="Left Bracket 39">
                <a:extLst>
                  <a:ext uri="{FF2B5EF4-FFF2-40B4-BE49-F238E27FC236}">
                    <a16:creationId xmlns:a16="http://schemas.microsoft.com/office/drawing/2014/main" id="{572FB25E-868B-2944-A808-53A85090D135}"/>
                  </a:ext>
                </a:extLst>
              </p:cNvPr>
              <p:cNvSpPr/>
              <p:nvPr/>
            </p:nvSpPr>
            <p:spPr>
              <a:xfrm rot="10800000">
                <a:off x="7778931" y="3803419"/>
                <a:ext cx="64289" cy="328440"/>
              </a:xfrm>
              <a:prstGeom prst="leftBracket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45BDE5-115C-4D4B-9D23-3EF23465E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6743" y="3645080"/>
                <a:ext cx="223177" cy="2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3008A7-3F83-414D-A986-5C0083A12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6503" y="3868394"/>
                <a:ext cx="512383" cy="0"/>
              </a:xfrm>
              <a:prstGeom prst="line">
                <a:avLst/>
              </a:prstGeom>
              <a:ln w="12700">
                <a:solidFill>
                  <a:srgbClr val="03006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78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2BE25-4CCD-1E4D-B834-F9EEED439A9E}"/>
              </a:ext>
            </a:extLst>
          </p:cNvPr>
          <p:cNvSpPr/>
          <p:nvPr/>
        </p:nvSpPr>
        <p:spPr>
          <a:xfrm>
            <a:off x="387875" y="770192"/>
            <a:ext cx="8416760" cy="413174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552FF-06DF-D243-83E7-DE232691AF54}"/>
              </a:ext>
            </a:extLst>
          </p:cNvPr>
          <p:cNvSpPr/>
          <p:nvPr/>
        </p:nvSpPr>
        <p:spPr>
          <a:xfrm>
            <a:off x="463291" y="1036255"/>
            <a:ext cx="4664892" cy="35394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&lt;!DOCTYPE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meta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charset=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"UTF-8”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...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... Content ...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HTML 5 - structure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42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2BE25-4CCD-1E4D-B834-F9EEED439A9E}"/>
              </a:ext>
            </a:extLst>
          </p:cNvPr>
          <p:cNvSpPr/>
          <p:nvPr/>
        </p:nvSpPr>
        <p:spPr>
          <a:xfrm>
            <a:off x="387875" y="770192"/>
            <a:ext cx="8416760" cy="413174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552FF-06DF-D243-83E7-DE232691AF54}"/>
              </a:ext>
            </a:extLst>
          </p:cNvPr>
          <p:cNvSpPr/>
          <p:nvPr/>
        </p:nvSpPr>
        <p:spPr>
          <a:xfrm>
            <a:off x="463291" y="1036255"/>
            <a:ext cx="4664892" cy="35394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&lt;!DOCTYPE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</a:t>
            </a:r>
          </a:p>
          <a:p>
            <a:r>
              <a:rPr lang="en-US" sz="1600" dirty="0">
                <a:latin typeface="Courier New"/>
                <a:cs typeface="Courier New"/>
              </a:rPr>
              <a:t>      ...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... Content ...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HTML 5 - structure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74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2BE25-4CCD-1E4D-B834-F9EEED439A9E}"/>
              </a:ext>
            </a:extLst>
          </p:cNvPr>
          <p:cNvSpPr/>
          <p:nvPr/>
        </p:nvSpPr>
        <p:spPr>
          <a:xfrm>
            <a:off x="387875" y="770192"/>
            <a:ext cx="8416760" cy="413174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552FF-06DF-D243-83E7-DE232691AF54}"/>
              </a:ext>
            </a:extLst>
          </p:cNvPr>
          <p:cNvSpPr/>
          <p:nvPr/>
        </p:nvSpPr>
        <p:spPr>
          <a:xfrm>
            <a:off x="463291" y="1036255"/>
            <a:ext cx="4664892" cy="35394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&lt;!DOCTYPE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title</a:t>
            </a:r>
            <a:r>
              <a:rPr lang="en-US" sz="1600" dirty="0">
                <a:latin typeface="Courier New"/>
                <a:cs typeface="Courier New"/>
              </a:rPr>
              <a:t>&gt;Demo&lt;/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title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r>
              <a:rPr lang="en-US" sz="1600" dirty="0">
                <a:latin typeface="Courier New"/>
                <a:cs typeface="Courier New"/>
              </a:rPr>
              <a:t>      ...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head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... Content ...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body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b="1" dirty="0">
                <a:solidFill>
                  <a:srgbClr val="000080"/>
                </a:solidFill>
                <a:latin typeface="Courier New"/>
                <a:cs typeface="Courier New"/>
              </a:rPr>
              <a:t>html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41437-3324-7846-B1A0-BEEF3001AD32}"/>
              </a:ext>
            </a:extLst>
          </p:cNvPr>
          <p:cNvGrpSpPr/>
          <p:nvPr/>
        </p:nvGrpSpPr>
        <p:grpSpPr>
          <a:xfrm>
            <a:off x="472716" y="54249"/>
            <a:ext cx="8229600" cy="638322"/>
            <a:chOff x="457200" y="88734"/>
            <a:chExt cx="8229600" cy="6383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C26CA80-7BFC-D44E-B529-1F9829AE4D9D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88734"/>
              <a:ext cx="8229600" cy="63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solidFill>
                    <a:srgbClr val="03006B"/>
                  </a:solidFill>
                </a:rPr>
                <a:t>HTML 5 - structure</a:t>
              </a:r>
            </a:p>
          </p:txBody>
        </p:sp>
        <p:pic>
          <p:nvPicPr>
            <p:cNvPr id="7" name="Picture 6" descr="HTML5_logo.png">
              <a:extLst>
                <a:ext uri="{FF2B5EF4-FFF2-40B4-BE49-F238E27FC236}">
                  <a16:creationId xmlns:a16="http://schemas.microsoft.com/office/drawing/2014/main" id="{547E8811-88AD-DE48-902D-AF32A935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523" y="166355"/>
              <a:ext cx="388810" cy="38881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8C5C6-4400-1048-9B1A-4D402698C4C7}"/>
              </a:ext>
            </a:extLst>
          </p:cNvPr>
          <p:cNvCxnSpPr/>
          <p:nvPr/>
        </p:nvCxnSpPr>
        <p:spPr>
          <a:xfrm>
            <a:off x="311085" y="567815"/>
            <a:ext cx="8568964" cy="0"/>
          </a:xfrm>
          <a:prstGeom prst="line">
            <a:avLst/>
          </a:prstGeom>
          <a:ln w="12700">
            <a:solidFill>
              <a:srgbClr val="030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462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8796</TotalTime>
  <Words>961</Words>
  <Application>Microsoft Macintosh PowerPoint</Application>
  <PresentationFormat>On-screen Show (16:9)</PresentationFormat>
  <Paragraphs>290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Courier</vt:lpstr>
      <vt:lpstr>Courier New</vt:lpstr>
      <vt:lpstr>Wingdings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Design</dc:title>
  <dc:creator>Winfred &amp; Marian van Egteren</dc:creator>
  <cp:lastModifiedBy>Winfred van Egteren</cp:lastModifiedBy>
  <cp:revision>131</cp:revision>
  <dcterms:created xsi:type="dcterms:W3CDTF">2015-12-27T12:21:55Z</dcterms:created>
  <dcterms:modified xsi:type="dcterms:W3CDTF">2019-09-30T16:47:14Z</dcterms:modified>
</cp:coreProperties>
</file>